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34.xml.rels" ContentType="application/vnd.openxmlformats-package.relationships+xml"/>
  <Override PartName="/ppt/notesSlides/notesSlide34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6.png" ContentType="image/png"/>
  <Override PartName="/ppt/media/image3.gif" ContentType="image/gif"/>
  <Override PartName="/ppt/media/image25.png" ContentType="image/png"/>
  <Override PartName="/ppt/media/image2.gif" ContentType="image/gif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11.png" ContentType="image/png"/>
  <Override PartName="/ppt/media/image48.png" ContentType="image/png"/>
  <Override PartName="/ppt/media/image29.png" ContentType="image/png"/>
  <Override PartName="/ppt/media/image6.png" ContentType="image/png"/>
  <Override PartName="/ppt/media/image36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33.png" ContentType="image/png"/>
  <Override PartName="/ppt/media/image38.png" ContentType="image/png"/>
  <Override PartName="/ppt/media/image8.png" ContentType="image/png"/>
  <Override PartName="/ppt/media/image32.png" ContentType="image/png"/>
  <Override PartName="/ppt/media/image30.png" ContentType="image/png"/>
  <Override PartName="/ppt/media/image28.png" ContentType="image/png"/>
  <Override PartName="/ppt/media/image39.png" ContentType="image/png"/>
  <Override PartName="/ppt/media/image9.png" ContentType="image/png"/>
  <Override PartName="/ppt/media/image10.png" ContentType="image/png"/>
  <Override PartName="/ppt/media/image47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SG" sz="4400" spc="-1" strike="noStrike">
                <a:latin typeface="Arial"/>
              </a:rPr>
              <a:t>Click to move the slide</a:t>
            </a:r>
            <a:endParaRPr b="0" lang="en-SG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SG" sz="2000" spc="-1" strike="noStrike">
                <a:latin typeface="Arial"/>
              </a:rPr>
              <a:t>Click to edit the notes format</a:t>
            </a:r>
            <a:endParaRPr b="0" lang="en-SG" sz="20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SG" sz="1400" spc="-1" strike="noStrike">
                <a:latin typeface="Times New Roman"/>
              </a:rPr>
              <a:t>&lt;header&gt;</a:t>
            </a:r>
            <a:endParaRPr b="0" lang="en-SG" sz="1400" spc="-1" strike="noStrike">
              <a:latin typeface="Times New Roman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en-SG" sz="1400" spc="-1" strike="noStrike">
                <a:latin typeface="Times New Roman"/>
              </a:rPr>
              <a:t>&lt;date/time&gt;</a:t>
            </a:r>
            <a:endParaRPr b="0" lang="en-SG" sz="1400" spc="-1" strike="noStrike">
              <a:latin typeface="Times New Roman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SG" sz="1400" spc="-1" strike="noStrike">
                <a:latin typeface="Times New Roman"/>
              </a:rPr>
              <a:t>&lt;footer&gt;</a:t>
            </a:r>
            <a:endParaRPr b="0" lang="en-SG" sz="1400" spc="-1" strike="noStrike">
              <a:latin typeface="Times New Roman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8534E73E-97FD-4463-BFC0-2BB1A7A19ACA}" type="slidenum">
              <a:rPr b="0" lang="en-SG" sz="1400" spc="-1" strike="noStrike">
                <a:latin typeface="Times New Roman"/>
              </a:rPr>
              <a:t>&lt;number&gt;</a:t>
            </a:fld>
            <a:endParaRPr b="0" lang="en-SG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Chain approximate none stores all the points on the contour but the ch, which saves a lot of memory. </a:t>
            </a:r>
            <a:endParaRPr b="0" lang="en-SG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311760" y="308772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712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19248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7320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31176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19248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7320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11760" y="372600"/>
            <a:ext cx="851976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67712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311760" y="308772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467712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19248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7320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31176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319248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607320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311760" y="372600"/>
            <a:ext cx="851976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712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311760" y="308772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712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19248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7320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31176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19248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7320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311760" y="372600"/>
            <a:ext cx="851976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67712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311760" y="308772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467712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319248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607320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/>
          </p:nvPr>
        </p:nvSpPr>
        <p:spPr>
          <a:xfrm>
            <a:off x="31176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/>
          </p:nvPr>
        </p:nvSpPr>
        <p:spPr>
          <a:xfrm>
            <a:off x="319248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/>
          </p:nvPr>
        </p:nvSpPr>
        <p:spPr>
          <a:xfrm>
            <a:off x="607320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311760" y="372600"/>
            <a:ext cx="851976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67712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311760" y="308772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467712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372600"/>
            <a:ext cx="8519760" cy="3398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319248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73200" y="146880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31176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/>
          </p:nvPr>
        </p:nvSpPr>
        <p:spPr>
          <a:xfrm>
            <a:off x="319248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/>
          </p:nvPr>
        </p:nvSpPr>
        <p:spPr>
          <a:xfrm>
            <a:off x="6073200" y="3087720"/>
            <a:ext cx="274320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7120" y="308772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SG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7120" y="1468800"/>
            <a:ext cx="415728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311760" y="3087720"/>
            <a:ext cx="8519760" cy="147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SG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 rot="10800000">
            <a:off x="4226760" y="2934360"/>
            <a:ext cx="691200" cy="38772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11;p2"/>
          <p:cNvSpPr/>
          <p:nvPr/>
        </p:nvSpPr>
        <p:spPr>
          <a:xfrm>
            <a:off x="0" y="0"/>
            <a:ext cx="9143280" cy="31233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SG" sz="1800" spc="-1" strike="noStrike">
                <a:latin typeface="Arial"/>
              </a:rPr>
              <a:t>Click to edit the title text format</a:t>
            </a:r>
            <a:endParaRPr b="0" lang="en-SG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pc="-1" strike="noStrike">
                <a:latin typeface="Arial"/>
              </a:rPr>
              <a:t>Click to edit the outline text format</a:t>
            </a:r>
            <a:endParaRPr b="0" lang="en-SG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800" spc="-1" strike="noStrike">
                <a:latin typeface="Arial"/>
              </a:rPr>
              <a:t>Second Outline Level</a:t>
            </a:r>
            <a:endParaRPr b="0" lang="en-SG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400" spc="-1" strike="noStrike">
                <a:latin typeface="Arial"/>
              </a:rPr>
              <a:t>Third Outline Level</a:t>
            </a:r>
            <a:endParaRPr b="0" lang="en-SG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pc="-1" strike="noStrike">
                <a:latin typeface="Arial"/>
              </a:rPr>
              <a:t>Fourth Outline Level</a:t>
            </a:r>
            <a:endParaRPr b="0" lang="en-SG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latin typeface="Arial"/>
              </a:rPr>
              <a:t>Fifth Outline Level</a:t>
            </a:r>
            <a:endParaRPr b="0" lang="en-SG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latin typeface="Arial"/>
              </a:rPr>
              <a:t>Sixth Outline Level</a:t>
            </a:r>
            <a:endParaRPr b="0" lang="en-SG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latin typeface="Arial"/>
              </a:rPr>
              <a:t>Seventh Outline Level</a:t>
            </a:r>
            <a:endParaRPr b="0" lang="en-SG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16;p3"/>
          <p:cNvSpPr/>
          <p:nvPr/>
        </p:nvSpPr>
        <p:spPr>
          <a:xfrm>
            <a:off x="0" y="1567440"/>
            <a:ext cx="9143280" cy="200808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SG" sz="4400" spc="-1" strike="noStrike">
                <a:latin typeface="Arial"/>
              </a:rPr>
              <a:t>Click to edit the title text format</a:t>
            </a:r>
            <a:endParaRPr b="0" lang="en-SG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pc="-1" strike="noStrike">
                <a:latin typeface="Arial"/>
              </a:rPr>
              <a:t>Click to edit the outline text format</a:t>
            </a:r>
            <a:endParaRPr b="0" lang="en-SG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800" spc="-1" strike="noStrike">
                <a:latin typeface="Arial"/>
              </a:rPr>
              <a:t>Second Outline Level</a:t>
            </a:r>
            <a:endParaRPr b="0" lang="en-SG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400" spc="-1" strike="noStrike">
                <a:latin typeface="Arial"/>
              </a:rPr>
              <a:t>Third Outline Level</a:t>
            </a:r>
            <a:endParaRPr b="0" lang="en-SG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pc="-1" strike="noStrike">
                <a:latin typeface="Arial"/>
              </a:rPr>
              <a:t>Fourth Outline Level</a:t>
            </a:r>
            <a:endParaRPr b="0" lang="en-SG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latin typeface="Arial"/>
              </a:rPr>
              <a:t>Fifth Outline Level</a:t>
            </a:r>
            <a:endParaRPr b="0" lang="en-SG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latin typeface="Arial"/>
              </a:rPr>
              <a:t>Sixth Outline Level</a:t>
            </a:r>
            <a:endParaRPr b="0" lang="en-SG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latin typeface="Arial"/>
              </a:rPr>
              <a:t>Seventh Outline Level</a:t>
            </a:r>
            <a:endParaRPr b="0" lang="en-SG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SG" sz="4400" spc="-1" strike="noStrike">
                <a:latin typeface="Arial"/>
              </a:rPr>
              <a:t>Click to edit the title text format</a:t>
            </a:r>
            <a:endParaRPr b="0" lang="en-SG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3200" spc="-1" strike="noStrike">
                <a:latin typeface="Arial"/>
              </a:rPr>
              <a:t>Click to edit the outline text format</a:t>
            </a:r>
            <a:endParaRPr b="0" lang="en-SG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800" spc="-1" strike="noStrike">
                <a:latin typeface="Arial"/>
              </a:rPr>
              <a:t>Second Outline Level</a:t>
            </a:r>
            <a:endParaRPr b="0" lang="en-SG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400" spc="-1" strike="noStrike">
                <a:latin typeface="Arial"/>
              </a:rPr>
              <a:t>Third Outline Level</a:t>
            </a:r>
            <a:endParaRPr b="0" lang="en-SG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2000" spc="-1" strike="noStrike">
                <a:latin typeface="Arial"/>
              </a:rPr>
              <a:t>Fourth Outline Level</a:t>
            </a:r>
            <a:endParaRPr b="0" lang="en-SG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latin typeface="Arial"/>
              </a:rPr>
              <a:t>Fifth Outline Level</a:t>
            </a:r>
            <a:endParaRPr b="0" lang="en-SG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latin typeface="Arial"/>
              </a:rPr>
              <a:t>Sixth Outline Level</a:t>
            </a:r>
            <a:endParaRPr b="0" lang="en-SG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2000" spc="-1" strike="noStrike">
                <a:latin typeface="Arial"/>
              </a:rPr>
              <a:t>Seventh Outline Level</a:t>
            </a:r>
            <a:endParaRPr b="0" lang="en-SG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25;p5"/>
          <p:cNvSpPr/>
          <p:nvPr/>
        </p:nvSpPr>
        <p:spPr>
          <a:xfrm>
            <a:off x="429120" y="1275480"/>
            <a:ext cx="61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SG" sz="1800" spc="-1" strike="noStrike">
                <a:latin typeface="Arial"/>
              </a:rPr>
              <a:t>Click to edit the title text format</a:t>
            </a:r>
            <a:endParaRPr b="0" lang="en-SG" sz="18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31176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Click to edit the outline text format</a:t>
            </a:r>
            <a:endParaRPr b="0" lang="en-SG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pc="-1" strike="noStrike">
                <a:latin typeface="Arial"/>
              </a:rPr>
              <a:t>Second Outline Level</a:t>
            </a:r>
            <a:endParaRPr b="0" lang="en-SG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Third Outline Level</a:t>
            </a:r>
            <a:endParaRPr b="0" lang="en-SG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pc="-1" strike="noStrike">
                <a:latin typeface="Arial"/>
              </a:rPr>
              <a:t>Fourth Outline Level</a:t>
            </a:r>
            <a:endParaRPr b="0" lang="en-SG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Fifth Outline Level</a:t>
            </a:r>
            <a:endParaRPr b="0" lang="en-SG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Sixth Outline Level</a:t>
            </a:r>
            <a:endParaRPr b="0" lang="en-SG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Seventh Outline Level</a:t>
            </a:r>
            <a:endParaRPr b="0" lang="en-SG" sz="18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7840" y="1468800"/>
            <a:ext cx="41572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Click to edit the outline text format</a:t>
            </a:r>
            <a:endParaRPr b="0" lang="en-SG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pc="-1" strike="noStrike">
                <a:latin typeface="Arial"/>
              </a:rPr>
              <a:t>Second Outline Level</a:t>
            </a:r>
            <a:endParaRPr b="0" lang="en-SG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Third Outline Level</a:t>
            </a:r>
            <a:endParaRPr b="0" lang="en-SG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pc="-1" strike="noStrike">
                <a:latin typeface="Arial"/>
              </a:rPr>
              <a:t>Fourth Outline Level</a:t>
            </a:r>
            <a:endParaRPr b="0" lang="en-SG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Fifth Outline Level</a:t>
            </a:r>
            <a:endParaRPr b="0" lang="en-SG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Sixth Outline Level</a:t>
            </a:r>
            <a:endParaRPr b="0" lang="en-SG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Seventh Outline Level</a:t>
            </a:r>
            <a:endParaRPr b="0" lang="en-SG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20;p4"/>
          <p:cNvSpPr/>
          <p:nvPr/>
        </p:nvSpPr>
        <p:spPr>
          <a:xfrm>
            <a:off x="429120" y="1275480"/>
            <a:ext cx="61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ffff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SG" sz="1800" spc="-1" strike="noStrike">
                <a:latin typeface="Arial"/>
              </a:rPr>
              <a:t>Click to edit the title text format</a:t>
            </a:r>
            <a:endParaRPr b="0" lang="en-SG" sz="18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Click to edit the outline text format</a:t>
            </a:r>
            <a:endParaRPr b="0" lang="en-SG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pc="-1" strike="noStrike">
                <a:latin typeface="Arial"/>
              </a:rPr>
              <a:t>Second Outline Level</a:t>
            </a:r>
            <a:endParaRPr b="0" lang="en-SG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Third Outline Level</a:t>
            </a:r>
            <a:endParaRPr b="0" lang="en-SG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SG" sz="1800" spc="-1" strike="noStrike">
                <a:latin typeface="Arial"/>
              </a:rPr>
              <a:t>Fourth Outline Level</a:t>
            </a:r>
            <a:endParaRPr b="0" lang="en-SG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Fifth Outline Level</a:t>
            </a:r>
            <a:endParaRPr b="0" lang="en-SG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Sixth Outline Level</a:t>
            </a:r>
            <a:endParaRPr b="0" lang="en-SG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SG" sz="1800" spc="-1" strike="noStrike">
                <a:latin typeface="Arial"/>
              </a:rPr>
              <a:t>Seventh Outline Level</a:t>
            </a:r>
            <a:endParaRPr b="0" lang="en-SG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4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4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40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4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0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4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11120" y="644400"/>
            <a:ext cx="8281800" cy="2108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6000" spc="-1" strike="noStrike">
                <a:solidFill>
                  <a:srgbClr val="ffffff"/>
                </a:solidFill>
                <a:latin typeface="Oswald"/>
                <a:ea typeface="Oswald"/>
              </a:rPr>
              <a:t>Hornet 7.0 Software Workshop #3</a:t>
            </a:r>
            <a:endParaRPr b="0" lang="en-SG" sz="6000" spc="-1" strike="noStrike">
              <a:latin typeface="Arial"/>
            </a:endParaRPr>
          </a:p>
        </p:txBody>
      </p:sp>
      <p:pic>
        <p:nvPicPr>
          <p:cNvPr id="203" name="Google Shape;64;p13" descr=""/>
          <p:cNvPicPr/>
          <p:nvPr/>
        </p:nvPicPr>
        <p:blipFill>
          <a:blip r:embed="rId1"/>
          <a:stretch/>
        </p:blipFill>
        <p:spPr>
          <a:xfrm>
            <a:off x="3753000" y="192960"/>
            <a:ext cx="1637640" cy="37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30920" y="1889640"/>
            <a:ext cx="8281800" cy="151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What </a:t>
            </a:r>
            <a:r>
              <a:rPr b="0" lang="en-GB" sz="3600" spc="-1" strike="noStrike">
                <a:solidFill>
                  <a:srgbClr val="424242"/>
                </a:solidFill>
                <a:latin typeface="Oswald"/>
                <a:ea typeface="Oswald"/>
              </a:rPr>
              <a:t>tools</a:t>
            </a: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 do we use to help with </a:t>
            </a:r>
            <a:endParaRPr b="0" lang="en-SG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performing </a:t>
            </a:r>
            <a:r>
              <a:rPr b="0" lang="en-GB" sz="3600" spc="-1" strike="noStrike">
                <a:solidFill>
                  <a:srgbClr val="424242"/>
                </a:solidFill>
                <a:latin typeface="Oswald"/>
                <a:ea typeface="Oswald"/>
              </a:rPr>
              <a:t>computer vision</a:t>
            </a: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?</a:t>
            </a:r>
            <a:endParaRPr b="0" lang="en-SG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148;p25"/>
          <p:cNvSpPr/>
          <p:nvPr/>
        </p:nvSpPr>
        <p:spPr>
          <a:xfrm>
            <a:off x="0" y="0"/>
            <a:ext cx="3292920" cy="51429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Google Shape;149;p25"/>
          <p:cNvSpPr/>
          <p:nvPr/>
        </p:nvSpPr>
        <p:spPr>
          <a:xfrm>
            <a:off x="3580200" y="1069560"/>
            <a:ext cx="4646520" cy="12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OpenCV is a </a:t>
            </a:r>
            <a:r>
              <a:rPr b="0" lang="en-GB" sz="2400" spc="-1" strike="noStrike">
                <a:solidFill>
                  <a:srgbClr val="89ddff"/>
                </a:solidFill>
                <a:latin typeface="Oswald"/>
                <a:ea typeface="Oswald"/>
              </a:rPr>
              <a:t>library of programming functions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mainly aimed at </a:t>
            </a:r>
            <a:r>
              <a:rPr b="0" lang="en-GB" sz="2400" spc="-1" strike="noStrike">
                <a:solidFill>
                  <a:srgbClr val="f78c6c"/>
                </a:solidFill>
                <a:latin typeface="Oswald"/>
                <a:ea typeface="Oswald"/>
              </a:rPr>
              <a:t>real-time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computer vision</a:t>
            </a:r>
            <a:endParaRPr b="0" lang="en-SG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en-SG" sz="2400" spc="-1" strike="noStrike">
              <a:latin typeface="Arial"/>
            </a:endParaRPr>
          </a:p>
        </p:txBody>
      </p:sp>
      <p:pic>
        <p:nvPicPr>
          <p:cNvPr id="235" name="Google Shape;150;p25" descr=""/>
          <p:cNvPicPr/>
          <p:nvPr/>
        </p:nvPicPr>
        <p:blipFill>
          <a:blip r:embed="rId1"/>
          <a:stretch/>
        </p:blipFill>
        <p:spPr>
          <a:xfrm>
            <a:off x="487800" y="1144080"/>
            <a:ext cx="2317680" cy="2854440"/>
          </a:xfrm>
          <a:prstGeom prst="rect">
            <a:avLst/>
          </a:prstGeom>
          <a:ln w="0">
            <a:noFill/>
          </a:ln>
        </p:spPr>
      </p:pic>
      <p:sp>
        <p:nvSpPr>
          <p:cNvPr id="236" name="Google Shape;151;p25"/>
          <p:cNvSpPr/>
          <p:nvPr/>
        </p:nvSpPr>
        <p:spPr>
          <a:xfrm>
            <a:off x="4020840" y="2706480"/>
            <a:ext cx="405936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Has </a:t>
            </a:r>
            <a:r>
              <a:rPr b="0" lang="en-GB" sz="2400" spc="-1" strike="noStrike">
                <a:solidFill>
                  <a:srgbClr val="89ddff"/>
                </a:solidFill>
                <a:latin typeface="Oswald"/>
                <a:ea typeface="Oswald"/>
              </a:rPr>
              <a:t>C++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, </a:t>
            </a:r>
            <a:r>
              <a:rPr b="0" lang="en-GB" sz="2400" spc="-1" strike="noStrike">
                <a:solidFill>
                  <a:srgbClr val="89ddff"/>
                </a:solidFill>
                <a:latin typeface="Oswald"/>
                <a:ea typeface="Oswald"/>
              </a:rPr>
              <a:t>Python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, Java and MATLAB interfaces and supports all major operating systems</a:t>
            </a:r>
            <a:endParaRPr b="0" lang="en-SG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156;p26"/>
          <p:cNvSpPr/>
          <p:nvPr/>
        </p:nvSpPr>
        <p:spPr>
          <a:xfrm>
            <a:off x="0" y="0"/>
            <a:ext cx="3292920" cy="51429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Google Shape;157;p26"/>
          <p:cNvSpPr/>
          <p:nvPr/>
        </p:nvSpPr>
        <p:spPr>
          <a:xfrm>
            <a:off x="3805920" y="1069560"/>
            <a:ext cx="4646520" cy="30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Check out the documentation!</a:t>
            </a:r>
            <a:endParaRPr b="0" lang="en-SG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GB" sz="2400" spc="-1" strike="noStrike" u="sng">
                <a:solidFill>
                  <a:srgbClr val="89ddff"/>
                </a:solidFill>
                <a:uFillTx/>
                <a:latin typeface="Oswald"/>
                <a:ea typeface="Oswald"/>
              </a:rPr>
              <a:t>https://docs.opencv.org/4.4.0/</a:t>
            </a:r>
            <a:endParaRPr b="0" lang="en-SG" sz="2400" spc="-1" strike="noStrike">
              <a:latin typeface="Arial"/>
            </a:endParaRPr>
          </a:p>
        </p:txBody>
      </p:sp>
      <p:pic>
        <p:nvPicPr>
          <p:cNvPr id="239" name="Google Shape;158;p26" descr=""/>
          <p:cNvPicPr/>
          <p:nvPr/>
        </p:nvPicPr>
        <p:blipFill>
          <a:blip r:embed="rId1"/>
          <a:stretch/>
        </p:blipFill>
        <p:spPr>
          <a:xfrm>
            <a:off x="487800" y="1144080"/>
            <a:ext cx="2317680" cy="285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163;p27"/>
          <p:cNvSpPr/>
          <p:nvPr/>
        </p:nvSpPr>
        <p:spPr>
          <a:xfrm>
            <a:off x="0" y="304920"/>
            <a:ext cx="9143280" cy="9846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212121"/>
                </a:solidFill>
                <a:latin typeface="Oswald"/>
                <a:ea typeface="Oswald"/>
              </a:rPr>
              <a:t>How is an image represented in OpenCV?</a:t>
            </a:r>
            <a:endParaRPr b="0" lang="en-SG" sz="3000" spc="-1" strike="noStrike">
              <a:latin typeface="Arial"/>
            </a:endParaRPr>
          </a:p>
        </p:txBody>
      </p:sp>
      <p:grpSp>
        <p:nvGrpSpPr>
          <p:cNvPr id="242" name="Google Shape;165;p27"/>
          <p:cNvGrpSpPr/>
          <p:nvPr/>
        </p:nvGrpSpPr>
        <p:grpSpPr>
          <a:xfrm>
            <a:off x="307800" y="1583640"/>
            <a:ext cx="3839760" cy="2745000"/>
            <a:chOff x="307800" y="1583640"/>
            <a:chExt cx="3839760" cy="2745000"/>
          </a:xfrm>
        </p:grpSpPr>
        <p:sp>
          <p:nvSpPr>
            <p:cNvPr id="243" name="Google Shape;166;p27"/>
            <p:cNvSpPr/>
            <p:nvPr/>
          </p:nvSpPr>
          <p:spPr>
            <a:xfrm>
              <a:off x="307800" y="1583640"/>
              <a:ext cx="3839760" cy="73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spcAft>
                  <a:spcPts val="1001"/>
                </a:spcAft>
                <a:tabLst>
                  <a:tab algn="l" pos="0"/>
                </a:tabLst>
              </a:pPr>
              <a:r>
                <a:rPr b="0" lang="en-GB" sz="1600" spc="-1" strike="noStrike">
                  <a:solidFill>
                    <a:srgbClr val="ffffff"/>
                  </a:solidFill>
                  <a:latin typeface="Oswald"/>
                  <a:ea typeface="Oswald"/>
                </a:rPr>
                <a:t>Images are basically blocks of numbers (pixels) displayed with different intensities...</a:t>
              </a:r>
              <a:endParaRPr b="0" lang="en-SG" sz="1600" spc="-1" strike="noStrike">
                <a:latin typeface="Arial"/>
              </a:endParaRPr>
            </a:p>
          </p:txBody>
        </p:sp>
        <p:grpSp>
          <p:nvGrpSpPr>
            <p:cNvPr id="244" name="Google Shape;167;p27"/>
            <p:cNvGrpSpPr/>
            <p:nvPr/>
          </p:nvGrpSpPr>
          <p:grpSpPr>
            <a:xfrm>
              <a:off x="347760" y="2571840"/>
              <a:ext cx="3707640" cy="1756800"/>
              <a:chOff x="347760" y="2571840"/>
              <a:chExt cx="3707640" cy="1756800"/>
            </a:xfrm>
          </p:grpSpPr>
          <p:pic>
            <p:nvPicPr>
              <p:cNvPr id="245" name="Google Shape;168;p27" descr=""/>
              <p:cNvPicPr/>
              <p:nvPr/>
            </p:nvPicPr>
            <p:blipFill>
              <a:blip r:embed="rId1"/>
              <a:srcRect l="0" t="0" r="73490" b="0"/>
              <a:stretch/>
            </p:blipFill>
            <p:spPr>
              <a:xfrm>
                <a:off x="347760" y="2571840"/>
                <a:ext cx="1261440" cy="1756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6" name="Google Shape;169;p27" descr=""/>
              <p:cNvPicPr/>
              <p:nvPr/>
            </p:nvPicPr>
            <p:blipFill>
              <a:blip r:embed="rId2"/>
              <a:srcRect l="36913" t="0" r="37589" b="0"/>
              <a:stretch/>
            </p:blipFill>
            <p:spPr>
              <a:xfrm>
                <a:off x="1548360" y="2571840"/>
                <a:ext cx="1212840" cy="17568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7" name="Google Shape;170;p27" descr=""/>
              <p:cNvPicPr/>
              <p:nvPr/>
            </p:nvPicPr>
            <p:blipFill>
              <a:blip r:embed="rId3"/>
              <a:srcRect l="71994" t="0" r="0" b="0"/>
              <a:stretch/>
            </p:blipFill>
            <p:spPr>
              <a:xfrm>
                <a:off x="2722680" y="2571840"/>
                <a:ext cx="1332720" cy="17568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248" name="Google Shape;171;p27"/>
          <p:cNvGrpSpPr/>
          <p:nvPr/>
        </p:nvGrpSpPr>
        <p:grpSpPr>
          <a:xfrm>
            <a:off x="4434840" y="1798200"/>
            <a:ext cx="4348440" cy="2530440"/>
            <a:chOff x="4434840" y="1798200"/>
            <a:chExt cx="4348440" cy="2530440"/>
          </a:xfrm>
        </p:grpSpPr>
        <p:pic>
          <p:nvPicPr>
            <p:cNvPr id="249" name="Google Shape;172;p27" descr=""/>
            <p:cNvPicPr/>
            <p:nvPr/>
          </p:nvPicPr>
          <p:blipFill>
            <a:blip r:embed="rId4"/>
            <a:stretch/>
          </p:blipFill>
          <p:spPr>
            <a:xfrm>
              <a:off x="4434840" y="1798200"/>
              <a:ext cx="4195080" cy="1503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0" name="Google Shape;173;p27"/>
            <p:cNvSpPr/>
            <p:nvPr/>
          </p:nvSpPr>
          <p:spPr>
            <a:xfrm>
              <a:off x="4434840" y="3595680"/>
              <a:ext cx="4348440" cy="732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>
                <a:lnSpc>
                  <a:spcPct val="100000"/>
                </a:lnSpc>
                <a:spcBef>
                  <a:spcPts val="1001"/>
                </a:spcBef>
                <a:spcAft>
                  <a:spcPts val="1001"/>
                </a:spcAft>
                <a:tabLst>
                  <a:tab algn="l" pos="0"/>
                </a:tabLst>
              </a:pPr>
              <a:r>
                <a:rPr b="0" lang="en-GB" sz="1600" spc="-1" strike="noStrike">
                  <a:solidFill>
                    <a:srgbClr val="ffffff"/>
                  </a:solidFill>
                  <a:latin typeface="Oswald"/>
                  <a:ea typeface="Oswald"/>
                </a:rPr>
                <a:t>...and coloured images have three numbers associated with each pixel to describe its colour (RGB)</a:t>
              </a:r>
              <a:endParaRPr b="0" lang="en-SG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Install OpenCV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ffffff"/>
              </a:buClr>
              <a:buFont typeface="Fira Code"/>
              <a:buChar char="●"/>
            </a:pPr>
            <a:r>
              <a:rPr b="0" lang="en-GB" sz="1800" spc="-1" strike="noStrike">
                <a:solidFill>
                  <a:srgbClr val="ffffff"/>
                </a:solidFill>
                <a:latin typeface="Fira Code"/>
                <a:ea typeface="Fira Code"/>
              </a:rPr>
              <a:t>Install from the terminal</a:t>
            </a:r>
            <a:endParaRPr b="0" lang="en-SG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ffffff"/>
              </a:buClr>
              <a:buFont typeface="Fira Code"/>
              <a:buChar char="●"/>
            </a:pPr>
            <a:r>
              <a:rPr b="0" lang="en-GB" sz="1800" spc="-1" strike="noStrike">
                <a:solidFill>
                  <a:srgbClr val="ffffff"/>
                </a:solidFill>
                <a:latin typeface="Fira Code"/>
                <a:ea typeface="Fira Code"/>
              </a:rPr>
              <a:t>Verify installation</a:t>
            </a:r>
            <a:endParaRPr b="0" lang="en-SG" sz="1800" spc="-1" strike="noStrike">
              <a:latin typeface="Arial"/>
            </a:endParaRPr>
          </a:p>
        </p:txBody>
      </p:sp>
      <p:sp>
        <p:nvSpPr>
          <p:cNvPr id="253" name="Google Shape;180;p28"/>
          <p:cNvSpPr/>
          <p:nvPr/>
        </p:nvSpPr>
        <p:spPr>
          <a:xfrm>
            <a:off x="311760" y="2304360"/>
            <a:ext cx="8519760" cy="23400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$ sudo apt-get install python-opencv</a:t>
            </a:r>
            <a:endParaRPr b="0" lang="en-SG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$ python</a:t>
            </a:r>
            <a:endParaRPr b="0" lang="en-SG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&gt;&gt;&gt; import cv2 as cv</a:t>
            </a:r>
            <a:endParaRPr b="0" lang="en-SG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&gt;&gt;&gt; print(cv.__version__)</a:t>
            </a:r>
            <a:endParaRPr b="0" lang="en-SG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311760" y="139248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OpenCV represents images as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matrices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(rectangular array of numbers arranged in rows, columns and channels) 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-&gt; 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image operations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can be converted to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matrix operations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and sped up by a GPU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spcAft>
                <a:spcPts val="1599"/>
              </a:spcAft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</p:txBody>
      </p:sp>
      <p:sp>
        <p:nvSpPr>
          <p:cNvPr id="255" name="Google Shape;186;p29"/>
          <p:cNvSpPr/>
          <p:nvPr/>
        </p:nvSpPr>
        <p:spPr>
          <a:xfrm>
            <a:off x="0" y="304920"/>
            <a:ext cx="9143280" cy="9846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PlaceHolder 2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212121"/>
                </a:solidFill>
                <a:latin typeface="Oswald"/>
                <a:ea typeface="Oswald"/>
              </a:rPr>
              <a:t>How is an image represented in OpenCV?</a:t>
            </a:r>
            <a:endParaRPr b="0" lang="en-SG" sz="3000" spc="-1" strike="noStrike">
              <a:latin typeface="Arial"/>
            </a:endParaRPr>
          </a:p>
        </p:txBody>
      </p:sp>
      <p:pic>
        <p:nvPicPr>
          <p:cNvPr id="257" name="Google Shape;188;p29" descr=""/>
          <p:cNvPicPr/>
          <p:nvPr/>
        </p:nvPicPr>
        <p:blipFill>
          <a:blip r:embed="rId1"/>
          <a:srcRect l="0" t="0" r="58478" b="9278"/>
          <a:stretch/>
        </p:blipFill>
        <p:spPr>
          <a:xfrm>
            <a:off x="293400" y="3182040"/>
            <a:ext cx="1658880" cy="1338120"/>
          </a:xfrm>
          <a:prstGeom prst="rect">
            <a:avLst/>
          </a:prstGeom>
          <a:ln w="0">
            <a:noFill/>
          </a:ln>
        </p:spPr>
      </p:pic>
      <p:pic>
        <p:nvPicPr>
          <p:cNvPr id="258" name="Google Shape;189;p29" descr=""/>
          <p:cNvPicPr/>
          <p:nvPr/>
        </p:nvPicPr>
        <p:blipFill>
          <a:blip r:embed="rId2"/>
          <a:srcRect l="47523" t="0" r="0" b="9278"/>
          <a:stretch/>
        </p:blipFill>
        <p:spPr>
          <a:xfrm>
            <a:off x="1876680" y="3182040"/>
            <a:ext cx="2097000" cy="1338120"/>
          </a:xfrm>
          <a:prstGeom prst="rect">
            <a:avLst/>
          </a:prstGeom>
          <a:ln w="0">
            <a:noFill/>
          </a:ln>
        </p:spPr>
      </p:pic>
      <p:sp>
        <p:nvSpPr>
          <p:cNvPr id="259" name="Google Shape;190;p29"/>
          <p:cNvSpPr/>
          <p:nvPr/>
        </p:nvSpPr>
        <p:spPr>
          <a:xfrm>
            <a:off x="4390200" y="2801160"/>
            <a:ext cx="4441320" cy="216864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array([[[0, 255, 234], </a:t>
            </a: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        </a:t>
            </a: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[1, 245, 230], </a:t>
            </a: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        </a:t>
            </a: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...</a:t>
            </a: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        </a:t>
            </a: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[5, 234, 34]],</a:t>
            </a: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       </a:t>
            </a: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[[10, 200, 150],</a:t>
            </a: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        </a:t>
            </a: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...</a:t>
            </a: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        </a:t>
            </a: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[10, 203, 132]],</a:t>
            </a: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       </a:t>
            </a: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... </a:t>
            </a: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       </a:t>
            </a: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[[20, 130, 123],</a:t>
            </a: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        </a:t>
            </a: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...</a:t>
            </a: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        </a:t>
            </a: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[25, 133, 148]]], dtype=uint8)</a:t>
            </a: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en-SG" sz="8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800" spc="-1" strike="noStrike">
                <a:solidFill>
                  <a:srgbClr val="ffffff"/>
                </a:solidFill>
                <a:latin typeface="Fira Code"/>
                <a:ea typeface="Fira Code"/>
              </a:rPr>
              <a:t>        </a:t>
            </a:r>
            <a:endParaRPr b="0" lang="en-SG" sz="800" spc="-1" strike="noStrike">
              <a:latin typeface="Arial"/>
            </a:endParaRPr>
          </a:p>
        </p:txBody>
      </p:sp>
      <p:sp>
        <p:nvSpPr>
          <p:cNvPr id="260" name="Google Shape;191;p29"/>
          <p:cNvSpPr/>
          <p:nvPr/>
        </p:nvSpPr>
        <p:spPr>
          <a:xfrm>
            <a:off x="4933800" y="3039480"/>
            <a:ext cx="910440" cy="192960"/>
          </a:xfrm>
          <a:prstGeom prst="rect">
            <a:avLst/>
          </a:prstGeom>
          <a:noFill/>
          <a:ln w="9525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Google Shape;192;p29"/>
          <p:cNvSpPr/>
          <p:nvPr/>
        </p:nvSpPr>
        <p:spPr>
          <a:xfrm>
            <a:off x="6404040" y="3176280"/>
            <a:ext cx="118152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ffc000"/>
                </a:solidFill>
                <a:latin typeface="Oswald"/>
                <a:ea typeface="Oswald"/>
              </a:rPr>
              <a:t>one pixel (BGR)</a:t>
            </a:r>
            <a:endParaRPr b="0" lang="en-SG" sz="1200" spc="-1" strike="noStrike">
              <a:latin typeface="Arial"/>
            </a:endParaRPr>
          </a:p>
        </p:txBody>
      </p:sp>
      <p:sp>
        <p:nvSpPr>
          <p:cNvPr id="262" name="Google Shape;193;p29"/>
          <p:cNvSpPr/>
          <p:nvPr/>
        </p:nvSpPr>
        <p:spPr>
          <a:xfrm>
            <a:off x="4898160" y="2862000"/>
            <a:ext cx="1095840" cy="684360"/>
          </a:xfrm>
          <a:prstGeom prst="rect">
            <a:avLst/>
          </a:prstGeom>
          <a:noFill/>
          <a:ln w="9525">
            <a:solidFill>
              <a:srgbClr val="c3e8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Google Shape;194;p29"/>
          <p:cNvSpPr/>
          <p:nvPr/>
        </p:nvSpPr>
        <p:spPr>
          <a:xfrm>
            <a:off x="6404040" y="3404880"/>
            <a:ext cx="165888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c3e88d"/>
                </a:solidFill>
                <a:latin typeface="Oswald"/>
                <a:ea typeface="Oswald"/>
              </a:rPr>
              <a:t>one row of m pixels</a:t>
            </a:r>
            <a:endParaRPr b="0" lang="en-SG" sz="1200" spc="-1" strike="noStrike">
              <a:latin typeface="Arial"/>
            </a:endParaRPr>
          </a:p>
        </p:txBody>
      </p:sp>
      <p:sp>
        <p:nvSpPr>
          <p:cNvPr id="264" name="Google Shape;195;p29"/>
          <p:cNvSpPr/>
          <p:nvPr/>
        </p:nvSpPr>
        <p:spPr>
          <a:xfrm>
            <a:off x="4841280" y="2785680"/>
            <a:ext cx="1181520" cy="2022840"/>
          </a:xfrm>
          <a:prstGeom prst="rect">
            <a:avLst/>
          </a:prstGeom>
          <a:noFill/>
          <a:ln w="9525">
            <a:solidFill>
              <a:srgbClr val="89dd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Google Shape;196;p29"/>
          <p:cNvSpPr/>
          <p:nvPr/>
        </p:nvSpPr>
        <p:spPr>
          <a:xfrm>
            <a:off x="6404040" y="3633480"/>
            <a:ext cx="239544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89ddff"/>
                </a:solidFill>
                <a:latin typeface="Oswald"/>
                <a:ea typeface="Oswald"/>
              </a:rPr>
              <a:t>n rows of pixels (forming n columns)</a:t>
            </a:r>
            <a:endParaRPr b="0" lang="en-SG" sz="1200" spc="-1" strike="noStrike">
              <a:latin typeface="Arial"/>
            </a:endParaRPr>
          </a:p>
        </p:txBody>
      </p:sp>
      <p:sp>
        <p:nvSpPr>
          <p:cNvPr id="266" name="Google Shape;197;p29"/>
          <p:cNvSpPr/>
          <p:nvPr/>
        </p:nvSpPr>
        <p:spPr>
          <a:xfrm>
            <a:off x="6404040" y="2903760"/>
            <a:ext cx="239544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ffffff"/>
                </a:solidFill>
                <a:latin typeface="Oswald"/>
                <a:ea typeface="Oswald"/>
              </a:rPr>
              <a:t>For an image of size m x n (row x col)...</a:t>
            </a:r>
            <a:endParaRPr b="0" lang="en-SG" sz="1200" spc="-1" strike="noStrike">
              <a:latin typeface="Arial"/>
            </a:endParaRPr>
          </a:p>
        </p:txBody>
      </p:sp>
      <p:sp>
        <p:nvSpPr>
          <p:cNvPr id="267" name="Google Shape;198;p29"/>
          <p:cNvSpPr/>
          <p:nvPr/>
        </p:nvSpPr>
        <p:spPr>
          <a:xfrm>
            <a:off x="6044400" y="4512960"/>
            <a:ext cx="910440" cy="297360"/>
          </a:xfrm>
          <a:prstGeom prst="rect">
            <a:avLst/>
          </a:prstGeom>
          <a:noFill/>
          <a:ln w="9525">
            <a:solidFill>
              <a:srgbClr val="ff537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Google Shape;199;p29"/>
          <p:cNvSpPr/>
          <p:nvPr/>
        </p:nvSpPr>
        <p:spPr>
          <a:xfrm>
            <a:off x="6096960" y="4206960"/>
            <a:ext cx="2395440" cy="29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200" spc="-1" strike="noStrike">
                <a:solidFill>
                  <a:srgbClr val="ff5370"/>
                </a:solidFill>
                <a:latin typeface="Oswald"/>
                <a:ea typeface="Oswald"/>
              </a:rPr>
              <a:t>Unsigned 8-bit integer (range 0 to 255)</a:t>
            </a:r>
            <a:endParaRPr b="0" lang="en-SG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Displaying an image in OpenCV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43080">
              <a:lnSpc>
                <a:spcPct val="115000"/>
              </a:lnSpc>
              <a:buClr>
                <a:srgbClr val="ffffff"/>
              </a:buClr>
              <a:buFont typeface="Fira Code"/>
              <a:buChar char="●"/>
            </a:pPr>
            <a:r>
              <a:rPr b="0" lang="en-GB" sz="1800" spc="-1" strike="noStrike">
                <a:solidFill>
                  <a:srgbClr val="ffffff"/>
                </a:solidFill>
                <a:latin typeface="Fira Code"/>
                <a:ea typeface="Fira Code"/>
              </a:rPr>
              <a:t>Download any image into a folder and name it “sample.png”</a:t>
            </a:r>
            <a:endParaRPr b="0" lang="en-SG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ffffff"/>
              </a:buClr>
              <a:buFont typeface="Fira Code"/>
              <a:buChar char="●"/>
            </a:pPr>
            <a:r>
              <a:rPr b="0" lang="en-GB" sz="1800" spc="-1" strike="noStrike">
                <a:solidFill>
                  <a:srgbClr val="ffffff"/>
                </a:solidFill>
                <a:latin typeface="Fira Code"/>
                <a:ea typeface="Fira Code"/>
              </a:rPr>
              <a:t>Create a new python script (not using ROS yet!)</a:t>
            </a:r>
            <a:endParaRPr b="0" lang="en-SG" sz="1800" spc="-1" strike="noStrike">
              <a:latin typeface="Arial"/>
            </a:endParaRPr>
          </a:p>
        </p:txBody>
      </p:sp>
      <p:sp>
        <p:nvSpPr>
          <p:cNvPr id="271" name="Google Shape;206;p30"/>
          <p:cNvSpPr/>
          <p:nvPr/>
        </p:nvSpPr>
        <p:spPr>
          <a:xfrm>
            <a:off x="311760" y="2304360"/>
            <a:ext cx="8519760" cy="20019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$ ls | grep .png   </a:t>
            </a:r>
            <a:endParaRPr b="0" lang="en-SG" sz="1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sample</a:t>
            </a:r>
            <a:r>
              <a:rPr b="0" lang="en-GB" sz="1400" spc="-1" strike="noStrike">
                <a:solidFill>
                  <a:srgbClr val="ff5370"/>
                </a:solidFill>
                <a:latin typeface="Fira Code"/>
                <a:ea typeface="Fira Code"/>
              </a:rPr>
              <a:t>.png</a:t>
            </a:r>
            <a:endParaRPr b="0" lang="en-SG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$ nano testCV.py</a:t>
            </a:r>
            <a:endParaRPr b="0" lang="en-SG" sz="1400" spc="-1" strike="noStrike">
              <a:latin typeface="Arial"/>
            </a:endParaRPr>
          </a:p>
          <a:p>
            <a:pPr marL="1828800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# grep: </a:t>
            </a:r>
            <a:r>
              <a:rPr b="1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g</a:t>
            </a: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lobally search for a </a:t>
            </a:r>
            <a:r>
              <a:rPr b="1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r</a:t>
            </a: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egular </a:t>
            </a:r>
            <a:r>
              <a:rPr b="1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e</a:t>
            </a: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xpression and </a:t>
            </a: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	</a:t>
            </a: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	</a:t>
            </a: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  # </a:t>
            </a:r>
            <a:r>
              <a:rPr b="1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p</a:t>
            </a: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rint matching lines</a:t>
            </a:r>
            <a:endParaRPr b="0" lang="en-SG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Displaying an image in OpenCV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73" name="Google Shape;212;p31"/>
          <p:cNvSpPr/>
          <p:nvPr/>
        </p:nvSpPr>
        <p:spPr>
          <a:xfrm>
            <a:off x="311760" y="1456560"/>
            <a:ext cx="8519760" cy="309924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#!/usr/bin/env python</a:t>
            </a:r>
            <a:br/>
            <a:r>
              <a:rPr b="0" lang="en-GB" sz="1100" spc="-1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</a:rPr>
              <a:t>import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 numpy </a:t>
            </a:r>
            <a:r>
              <a:rPr b="0" lang="en-GB" sz="1100" spc="-1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</a:rPr>
              <a:t>as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 np</a:t>
            </a:r>
            <a:br/>
            <a:r>
              <a:rPr b="0" lang="en-GB" sz="1100" spc="-1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</a:rPr>
              <a:t>import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 cv2 </a:t>
            </a:r>
            <a:r>
              <a:rPr b="0" lang="en-GB" sz="1100" spc="-1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</a:rPr>
              <a:t>as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 cv</a:t>
            </a:r>
            <a:br/>
            <a:br/>
            <a:r>
              <a:rPr b="0" lang="en-GB" sz="1100" spc="-1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</a:rPr>
              <a:t>def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 display(img):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cv.imshow(</a:t>
            </a:r>
            <a:r>
              <a:rPr b="0" lang="en-GB" sz="1100" spc="-1" strike="noStrike">
                <a:solidFill>
                  <a:srgbClr val="d69d85"/>
                </a:solidFill>
                <a:highlight>
                  <a:srgbClr val="1e1e1e"/>
                </a:highlight>
                <a:latin typeface="Consolas"/>
                <a:ea typeface="Consolas"/>
              </a:rPr>
              <a:t>"image"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img)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show image in a window named "image"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cv.waitKey(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10000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)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wait 10s or until the user presses a key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cv.destroyAllWindows()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Clean up, remember to do this!</a:t>
            </a:r>
            <a:br/>
            <a:br/>
            <a:r>
              <a:rPr b="0" lang="en-GB" sz="1100" spc="-1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</a:rPr>
              <a:t>if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 __name__==</a:t>
            </a:r>
            <a:r>
              <a:rPr b="0" lang="en-GB" sz="1100" spc="-1" strike="noStrike">
                <a:solidFill>
                  <a:srgbClr val="d69d85"/>
                </a:solidFill>
                <a:highlight>
                  <a:srgbClr val="1e1e1e"/>
                </a:highlight>
                <a:latin typeface="Consolas"/>
                <a:ea typeface="Consolas"/>
              </a:rPr>
              <a:t>'__main__'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: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print(cv.__version__)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print out the opencv version we're using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 = cv.imread(</a:t>
            </a:r>
            <a:r>
              <a:rPr b="0" lang="en-GB" sz="1100" spc="-1" strike="noStrike">
                <a:solidFill>
                  <a:srgbClr val="d69d85"/>
                </a:solidFill>
                <a:highlight>
                  <a:srgbClr val="1e1e1e"/>
                </a:highlight>
                <a:latin typeface="Consolas"/>
                <a:ea typeface="Consolas"/>
              </a:rPr>
              <a:t>'sample.png'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load the image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display(img)</a:t>
            </a:r>
            <a:endParaRPr b="0" lang="en-SG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First, let’s use openCV to find the hat!</a:t>
            </a:r>
            <a:endParaRPr b="0" lang="en-SG" sz="3000" spc="-1" strike="noStrike">
              <a:latin typeface="Arial"/>
            </a:endParaRPr>
          </a:p>
        </p:txBody>
      </p:sp>
      <p:pic>
        <p:nvPicPr>
          <p:cNvPr id="275" name="Google Shape;218;p32" descr=""/>
          <p:cNvPicPr/>
          <p:nvPr/>
        </p:nvPicPr>
        <p:blipFill>
          <a:blip r:embed="rId1"/>
          <a:srcRect l="842" t="7811" r="67566" b="4206"/>
          <a:stretch/>
        </p:blipFill>
        <p:spPr>
          <a:xfrm>
            <a:off x="867240" y="1699200"/>
            <a:ext cx="3512880" cy="263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245880" y="10620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How do we know it is a hat? </a:t>
            </a:r>
            <a:endParaRPr b="0" lang="en-SG" sz="3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How are we going to guide the computer to find the hat in this image? </a:t>
            </a:r>
            <a:endParaRPr b="0" lang="en-SG" sz="3000" spc="-1" strike="noStrike">
              <a:latin typeface="Arial"/>
            </a:endParaRPr>
          </a:p>
        </p:txBody>
      </p:sp>
      <p:pic>
        <p:nvPicPr>
          <p:cNvPr id="277" name="Google Shape;224;p33" descr=""/>
          <p:cNvPicPr/>
          <p:nvPr/>
        </p:nvPicPr>
        <p:blipFill>
          <a:blip r:embed="rId1"/>
          <a:srcRect l="842" t="7811" r="67566" b="4206"/>
          <a:stretch/>
        </p:blipFill>
        <p:spPr>
          <a:xfrm>
            <a:off x="898200" y="1875240"/>
            <a:ext cx="3512880" cy="263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30920" y="1889640"/>
            <a:ext cx="8281800" cy="151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 marL="1371600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424242"/>
                </a:solidFill>
                <a:latin typeface="Oswald"/>
                <a:ea typeface="Oswald"/>
              </a:rPr>
              <a:t>On to Computer Vision!</a:t>
            </a:r>
            <a:endParaRPr b="0" lang="en-SG" sz="3600" spc="-1" strike="noStrike">
              <a:latin typeface="Arial"/>
            </a:endParaRPr>
          </a:p>
        </p:txBody>
      </p:sp>
      <p:sp>
        <p:nvSpPr>
          <p:cNvPr id="205" name="Google Shape;84;p16"/>
          <p:cNvSpPr/>
          <p:nvPr/>
        </p:nvSpPr>
        <p:spPr>
          <a:xfrm>
            <a:off x="111960" y="1050120"/>
            <a:ext cx="4382280" cy="54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600" spc="-1" strike="noStrike">
                <a:solidFill>
                  <a:srgbClr val="ffffff"/>
                </a:solidFill>
                <a:latin typeface="Oswald"/>
                <a:ea typeface="Oswald"/>
              </a:rPr>
              <a:t>Without further ado...</a:t>
            </a:r>
            <a:endParaRPr b="0" lang="en-SG" sz="2600" spc="-1" strike="noStrike">
              <a:latin typeface="Arial"/>
            </a:endParaRPr>
          </a:p>
        </p:txBody>
      </p:sp>
      <p:pic>
        <p:nvPicPr>
          <p:cNvPr id="206" name="Google Shape;85;p16" descr=""/>
          <p:cNvPicPr/>
          <p:nvPr/>
        </p:nvPicPr>
        <p:blipFill>
          <a:blip r:embed="rId1"/>
          <a:stretch/>
        </p:blipFill>
        <p:spPr>
          <a:xfrm>
            <a:off x="6584400" y="1795680"/>
            <a:ext cx="2068560" cy="155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Colour thresholding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80880">
              <a:lnSpc>
                <a:spcPct val="100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Useful for segmenting out objects that are of a colour </a:t>
            </a:r>
            <a:r>
              <a:rPr b="0" lang="en-GB" sz="2400" spc="-1" strike="noStrike">
                <a:solidFill>
                  <a:srgbClr val="89ddff"/>
                </a:solidFill>
                <a:latin typeface="Oswald"/>
                <a:ea typeface="Oswald"/>
              </a:rPr>
              <a:t>distinct from the background</a:t>
            </a:r>
            <a:endParaRPr b="0" lang="en-SG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en-SG" sz="2400" spc="-1" strike="noStrike">
              <a:latin typeface="Arial"/>
            </a:endParaRPr>
          </a:p>
        </p:txBody>
      </p:sp>
      <p:pic>
        <p:nvPicPr>
          <p:cNvPr id="280" name="Google Shape;231;p34" descr=""/>
          <p:cNvPicPr/>
          <p:nvPr/>
        </p:nvPicPr>
        <p:blipFill>
          <a:blip r:embed="rId1"/>
          <a:srcRect l="1816" t="12387" r="2619" b="3978"/>
          <a:stretch/>
        </p:blipFill>
        <p:spPr>
          <a:xfrm>
            <a:off x="4792320" y="177480"/>
            <a:ext cx="3870360" cy="135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/>
          </p:nvPr>
        </p:nvSpPr>
        <p:spPr>
          <a:xfrm>
            <a:off x="311760" y="1468800"/>
            <a:ext cx="48801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80880">
              <a:lnSpc>
                <a:spcPct val="100000"/>
              </a:lnSpc>
              <a:spcAft>
                <a:spcPts val="1001"/>
              </a:spcAft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Do you see a problem with trying to do this using </a:t>
            </a:r>
            <a:r>
              <a:rPr b="0" lang="en-GB" sz="2400" spc="-1" strike="noStrike">
                <a:solidFill>
                  <a:srgbClr val="89ddff"/>
                </a:solidFill>
                <a:latin typeface="Oswald"/>
                <a:ea typeface="Oswald"/>
              </a:rPr>
              <a:t>B</a:t>
            </a:r>
            <a:r>
              <a:rPr b="0" lang="en-GB" sz="2400" spc="-1" strike="noStrike">
                <a:solidFill>
                  <a:srgbClr val="c3e88d"/>
                </a:solidFill>
                <a:latin typeface="Oswald"/>
                <a:ea typeface="Oswald"/>
              </a:rPr>
              <a:t>G</a:t>
            </a:r>
            <a:r>
              <a:rPr b="0" lang="en-GB" sz="2400" spc="-1" strike="noStrike">
                <a:solidFill>
                  <a:srgbClr val="ff5370"/>
                </a:solidFill>
                <a:latin typeface="Oswald"/>
                <a:ea typeface="Oswald"/>
              </a:rPr>
              <a:t>R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format?</a:t>
            </a:r>
            <a:endParaRPr b="0" lang="en-SG" sz="2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Colour thresholding</a:t>
            </a:r>
            <a:endParaRPr b="0" lang="en-SG" sz="3000" spc="-1" strike="noStrike">
              <a:latin typeface="Arial"/>
            </a:endParaRPr>
          </a:p>
        </p:txBody>
      </p:sp>
      <p:pic>
        <p:nvPicPr>
          <p:cNvPr id="283" name="Google Shape;238;p35" descr=""/>
          <p:cNvPicPr/>
          <p:nvPr/>
        </p:nvPicPr>
        <p:blipFill>
          <a:blip r:embed="rId1"/>
          <a:stretch/>
        </p:blipFill>
        <p:spPr>
          <a:xfrm>
            <a:off x="5451120" y="1409040"/>
            <a:ext cx="3322800" cy="30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Colour spaces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425952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80880">
              <a:lnSpc>
                <a:spcPct val="100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Images can be presented by other colour spaces in OpenCV (</a:t>
            </a:r>
            <a:r>
              <a:rPr b="0" lang="en-GB" sz="2400" spc="-1" strike="noStrike">
                <a:solidFill>
                  <a:srgbClr val="89ddff"/>
                </a:solidFill>
                <a:latin typeface="Oswald"/>
                <a:ea typeface="Oswald"/>
              </a:rPr>
              <a:t>BGR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, </a:t>
            </a:r>
            <a:r>
              <a:rPr b="0" lang="en-GB" sz="2400" spc="-1" strike="noStrike">
                <a:solidFill>
                  <a:srgbClr val="89ddff"/>
                </a:solidFill>
                <a:latin typeface="Oswald"/>
                <a:ea typeface="Oswald"/>
              </a:rPr>
              <a:t>HSV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, LAB, YUV, YCbCr)</a:t>
            </a:r>
            <a:endParaRPr b="0" lang="en-SG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     </a:t>
            </a: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✔ </a:t>
            </a: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Greater invariance (to lighting)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     </a:t>
            </a: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✔ </a:t>
            </a: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Easier to perform thresholding</a:t>
            </a:r>
            <a:endParaRPr b="0" lang="en-SG" sz="2000" spc="-1" strike="noStrike">
              <a:latin typeface="Arial"/>
            </a:endParaRPr>
          </a:p>
        </p:txBody>
      </p:sp>
      <p:pic>
        <p:nvPicPr>
          <p:cNvPr id="286" name="Google Shape;245;p36" descr=""/>
          <p:cNvPicPr/>
          <p:nvPr/>
        </p:nvPicPr>
        <p:blipFill>
          <a:blip r:embed="rId1"/>
          <a:stretch/>
        </p:blipFill>
        <p:spPr>
          <a:xfrm>
            <a:off x="4831200" y="161280"/>
            <a:ext cx="4147560" cy="2693160"/>
          </a:xfrm>
          <a:prstGeom prst="rect">
            <a:avLst/>
          </a:prstGeom>
          <a:ln w="0">
            <a:noFill/>
          </a:ln>
        </p:spPr>
      </p:pic>
      <p:pic>
        <p:nvPicPr>
          <p:cNvPr id="287" name="Google Shape;246;p36" descr=""/>
          <p:cNvPicPr/>
          <p:nvPr/>
        </p:nvPicPr>
        <p:blipFill>
          <a:blip r:embed="rId2"/>
          <a:stretch/>
        </p:blipFill>
        <p:spPr>
          <a:xfrm>
            <a:off x="4827240" y="2854800"/>
            <a:ext cx="4147560" cy="217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Converting colour spaces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89" name="Google Shape;252;p37"/>
          <p:cNvSpPr/>
          <p:nvPr/>
        </p:nvSpPr>
        <p:spPr>
          <a:xfrm>
            <a:off x="311760" y="1468800"/>
            <a:ext cx="8519760" cy="309924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#!/usr/bin/env python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import numpy as np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import cv2 as cv</a:t>
            </a:r>
            <a:br/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def display(img):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cv.imshow("image", img); 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 show image in a window named "image"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cv.waitKey(10000)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 wait 10s or until the user presses a key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cv.destroyAllWindows()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 Clean up, remember to do this!</a:t>
            </a:r>
            <a:br/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if __name__=='__main__':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print(cv.__version__) 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 print out the opencv version we're using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img = cv.imread('sample.png') 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 load the image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img_hsv = cv.cvtColor(img, cv.COLOR_BGR2HSV)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converts image to HSV colour space</a:t>
            </a:r>
            <a:endParaRPr b="0" lang="en-SG" sz="11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ffffff"/>
                </a:solidFill>
                <a:highlight>
                  <a:srgbClr val="1e1e1e"/>
                </a:highlight>
                <a:latin typeface="Consolas"/>
                <a:ea typeface="Consolas"/>
              </a:rPr>
              <a:t>display(img_hsv)</a:t>
            </a:r>
            <a:endParaRPr b="0" lang="en-SG" sz="1100" spc="-1" strike="noStrike">
              <a:latin typeface="Arial"/>
            </a:endParaRPr>
          </a:p>
        </p:txBody>
      </p:sp>
      <p:pic>
        <p:nvPicPr>
          <p:cNvPr id="290" name="Google Shape;253;p37" descr=""/>
          <p:cNvPicPr/>
          <p:nvPr/>
        </p:nvPicPr>
        <p:blipFill>
          <a:blip r:embed="rId1"/>
          <a:stretch/>
        </p:blipFill>
        <p:spPr>
          <a:xfrm>
            <a:off x="4663440" y="296280"/>
            <a:ext cx="4161240" cy="159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Colour thresholding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80880">
              <a:lnSpc>
                <a:spcPct val="100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Useful for segmenting out objects that are of a colour </a:t>
            </a:r>
            <a:r>
              <a:rPr b="0" lang="en-GB" sz="2400" spc="-1" strike="noStrike">
                <a:solidFill>
                  <a:srgbClr val="89ddff"/>
                </a:solidFill>
                <a:latin typeface="Oswald"/>
                <a:ea typeface="Oswald"/>
              </a:rPr>
              <a:t>distinct from the background</a:t>
            </a:r>
            <a:endParaRPr b="0" lang="en-SG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c000"/>
                </a:solidFill>
                <a:latin typeface="Oswald"/>
                <a:ea typeface="Oswald"/>
              </a:rPr>
              <a:t>Implementation: Figure it out!</a:t>
            </a:r>
            <a:endParaRPr b="0" lang="en-SG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Hint: </a:t>
            </a:r>
            <a:endParaRPr b="0" lang="en-SG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Use </a:t>
            </a:r>
            <a:r>
              <a:rPr b="0" lang="en-GB" sz="2400" spc="-1" strike="noStrike">
                <a:solidFill>
                  <a:srgbClr val="89ddff"/>
                </a:solidFill>
                <a:latin typeface="Oswald"/>
                <a:ea typeface="Oswald"/>
              </a:rPr>
              <a:t>cv2.inRange()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for thresholding</a:t>
            </a:r>
            <a:endParaRPr b="0" lang="en-SG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Use </a:t>
            </a:r>
            <a:r>
              <a:rPr b="0" lang="en-GB" sz="2400" spc="-1" strike="noStrike">
                <a:solidFill>
                  <a:srgbClr val="89ddff"/>
                </a:solidFill>
                <a:latin typeface="Oswald"/>
                <a:ea typeface="Oswald"/>
              </a:rPr>
              <a:t>cv2.bitwise_and()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to display results with colour</a:t>
            </a:r>
            <a:endParaRPr b="0" lang="en-SG" sz="2400" spc="-1" strike="noStrike">
              <a:latin typeface="Arial"/>
            </a:endParaRPr>
          </a:p>
        </p:txBody>
      </p:sp>
      <p:pic>
        <p:nvPicPr>
          <p:cNvPr id="293" name="Google Shape;260;p38" descr=""/>
          <p:cNvPicPr/>
          <p:nvPr/>
        </p:nvPicPr>
        <p:blipFill>
          <a:blip r:embed="rId1"/>
          <a:srcRect l="1816" t="12387" r="2619" b="3978"/>
          <a:stretch/>
        </p:blipFill>
        <p:spPr>
          <a:xfrm>
            <a:off x="4792320" y="177480"/>
            <a:ext cx="3870360" cy="135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Obtaining blobs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Objective: To be able to </a:t>
            </a:r>
            <a:r>
              <a:rPr b="0" lang="en-GB" sz="2400" spc="-1" strike="noStrike">
                <a:solidFill>
                  <a:srgbClr val="89ddff"/>
                </a:solidFill>
                <a:latin typeface="Oswald"/>
                <a:ea typeface="Oswald"/>
              </a:rPr>
              <a:t>segment out desired blobs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after thresholding</a:t>
            </a:r>
            <a:endParaRPr b="0" lang="en-SG" sz="2400" spc="-1" strike="noStrike">
              <a:latin typeface="Arial"/>
            </a:endParaRPr>
          </a:p>
        </p:txBody>
      </p:sp>
      <p:pic>
        <p:nvPicPr>
          <p:cNvPr id="296" name="Google Shape;267;p39" descr=""/>
          <p:cNvPicPr/>
          <p:nvPr/>
        </p:nvPicPr>
        <p:blipFill>
          <a:blip r:embed="rId1"/>
          <a:srcRect l="1816" t="12387" r="2619" b="3978"/>
          <a:stretch/>
        </p:blipFill>
        <p:spPr>
          <a:xfrm>
            <a:off x="1076400" y="2097360"/>
            <a:ext cx="7085880" cy="2470320"/>
          </a:xfrm>
          <a:prstGeom prst="rect">
            <a:avLst/>
          </a:prstGeom>
          <a:ln w="0">
            <a:noFill/>
          </a:ln>
        </p:spPr>
      </p:pic>
      <p:sp>
        <p:nvSpPr>
          <p:cNvPr id="297" name="Google Shape;268;p39"/>
          <p:cNvSpPr/>
          <p:nvPr/>
        </p:nvSpPr>
        <p:spPr>
          <a:xfrm rot="10800000">
            <a:off x="5697000" y="2611800"/>
            <a:ext cx="821520" cy="2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c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Google Shape;269;p39"/>
          <p:cNvSpPr/>
          <p:nvPr/>
        </p:nvSpPr>
        <p:spPr>
          <a:xfrm rot="10800000">
            <a:off x="5721120" y="3426840"/>
            <a:ext cx="466920" cy="20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c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Google Shape;270;p39"/>
          <p:cNvSpPr/>
          <p:nvPr/>
        </p:nvSpPr>
        <p:spPr>
          <a:xfrm rot="10800000">
            <a:off x="4995720" y="3305880"/>
            <a:ext cx="184680" cy="64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ffc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Google Shape;271;p39"/>
          <p:cNvSpPr/>
          <p:nvPr/>
        </p:nvSpPr>
        <p:spPr>
          <a:xfrm>
            <a:off x="5239440" y="3152160"/>
            <a:ext cx="391320" cy="446400"/>
          </a:xfrm>
          <a:custGeom>
            <a:avLst/>
            <a:gdLst/>
            <a:ahLst/>
            <a:rect l="l" t="t" r="r" b="b"/>
            <a:pathLst>
              <a:path w="15685" h="17891">
                <a:moveTo>
                  <a:pt x="14072" y="644"/>
                </a:moveTo>
                <a:cubicBezTo>
                  <a:pt x="17569" y="5892"/>
                  <a:pt x="9180" y="21550"/>
                  <a:pt x="4721" y="17091"/>
                </a:cubicBezTo>
                <a:cubicBezTo>
                  <a:pt x="1474" y="13844"/>
                  <a:pt x="-1513" y="7806"/>
                  <a:pt x="851" y="3869"/>
                </a:cubicBezTo>
                <a:cubicBezTo>
                  <a:pt x="3445" y="-450"/>
                  <a:pt x="10906" y="-628"/>
                  <a:pt x="15685" y="967"/>
                </a:cubicBezTo>
              </a:path>
            </a:pathLst>
          </a:custGeom>
          <a:noFill/>
          <a:ln w="28575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Obtaining blobs: common issues</a:t>
            </a:r>
            <a:endParaRPr b="0" lang="en-SG" sz="3000" spc="-1" strike="noStrike">
              <a:latin typeface="Arial"/>
            </a:endParaRPr>
          </a:p>
        </p:txBody>
      </p:sp>
      <p:pic>
        <p:nvPicPr>
          <p:cNvPr id="302" name="Google Shape;277;p40" descr=""/>
          <p:cNvPicPr/>
          <p:nvPr/>
        </p:nvPicPr>
        <p:blipFill>
          <a:blip r:embed="rId1"/>
          <a:srcRect l="840" t="7811" r="34965" b="4206"/>
          <a:stretch/>
        </p:blipFill>
        <p:spPr>
          <a:xfrm>
            <a:off x="867240" y="1699200"/>
            <a:ext cx="7142040" cy="2638440"/>
          </a:xfrm>
          <a:prstGeom prst="rect">
            <a:avLst/>
          </a:prstGeom>
          <a:ln w="0">
            <a:noFill/>
          </a:ln>
        </p:spPr>
      </p:pic>
      <p:sp>
        <p:nvSpPr>
          <p:cNvPr id="303" name="Google Shape;278;p40"/>
          <p:cNvSpPr/>
          <p:nvPr/>
        </p:nvSpPr>
        <p:spPr>
          <a:xfrm>
            <a:off x="5083560" y="3216600"/>
            <a:ext cx="39600" cy="40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c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Google Shape;279;p40"/>
          <p:cNvSpPr/>
          <p:nvPr/>
        </p:nvSpPr>
        <p:spPr>
          <a:xfrm>
            <a:off x="4471560" y="2845800"/>
            <a:ext cx="137736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ffc000"/>
                </a:solidFill>
                <a:latin typeface="Oswald"/>
                <a:ea typeface="Oswald"/>
              </a:rPr>
              <a:t>Noisy background</a:t>
            </a:r>
            <a:endParaRPr b="0" lang="en-SG" sz="1400" spc="-1" strike="noStrike">
              <a:latin typeface="Arial"/>
            </a:endParaRPr>
          </a:p>
        </p:txBody>
      </p:sp>
      <p:sp>
        <p:nvSpPr>
          <p:cNvPr id="305" name="Google Shape;280;p40"/>
          <p:cNvSpPr/>
          <p:nvPr/>
        </p:nvSpPr>
        <p:spPr>
          <a:xfrm>
            <a:off x="5873400" y="2297520"/>
            <a:ext cx="42552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c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Google Shape;281;p40"/>
          <p:cNvSpPr/>
          <p:nvPr/>
        </p:nvSpPr>
        <p:spPr>
          <a:xfrm>
            <a:off x="4969800" y="1966320"/>
            <a:ext cx="137736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ffc000"/>
                </a:solidFill>
                <a:latin typeface="Oswald"/>
                <a:ea typeface="Oswald"/>
              </a:rPr>
              <a:t>Holes in object</a:t>
            </a:r>
            <a:endParaRPr b="0" lang="en-SG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Obtaining blobs: morphological operations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Morphological operations are simple operations you can perform on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binary (thresholded) images </a:t>
            </a: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[mask]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using a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structuring element </a:t>
            </a: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[kernel]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and a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set operator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</a:t>
            </a: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[intersection, union, inclusion, complement]</a:t>
            </a:r>
            <a:endParaRPr b="0" lang="en-S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Most common morphological operations: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Dilation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Erosion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Opening</a:t>
            </a:r>
            <a:r>
              <a:rPr b="0" lang="en-GB" sz="2000" spc="-1" strike="noStrike">
                <a:solidFill>
                  <a:srgbClr val="9e9e9e"/>
                </a:solidFill>
                <a:latin typeface="Oswald"/>
                <a:ea typeface="Oswald"/>
              </a:rPr>
              <a:t> - erosion then dilation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Closing </a:t>
            </a:r>
            <a:r>
              <a:rPr b="0" lang="en-GB" sz="2000" spc="-1" strike="noStrike">
                <a:solidFill>
                  <a:srgbClr val="9e9e9e"/>
                </a:solidFill>
                <a:latin typeface="Oswald"/>
                <a:ea typeface="Oswald"/>
              </a:rPr>
              <a:t>- dilation then erosion</a:t>
            </a:r>
            <a:endParaRPr b="0" lang="en-SG" sz="2000" spc="-1" strike="noStrike">
              <a:latin typeface="Arial"/>
            </a:endParaRPr>
          </a:p>
        </p:txBody>
      </p:sp>
      <p:pic>
        <p:nvPicPr>
          <p:cNvPr id="309" name="Google Shape;288;p41" descr=""/>
          <p:cNvPicPr/>
          <p:nvPr/>
        </p:nvPicPr>
        <p:blipFill>
          <a:blip r:embed="rId1"/>
          <a:stretch/>
        </p:blipFill>
        <p:spPr>
          <a:xfrm>
            <a:off x="4301640" y="2694960"/>
            <a:ext cx="4529880" cy="215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Using morphological operations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11" name="Google Shape;294;p42"/>
          <p:cNvSpPr/>
          <p:nvPr/>
        </p:nvSpPr>
        <p:spPr>
          <a:xfrm>
            <a:off x="311760" y="1468800"/>
            <a:ext cx="8519760" cy="37116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img_morph = cv.</a:t>
            </a:r>
            <a:r>
              <a:rPr b="0" lang="en-GB" sz="1100" spc="-1" strike="noStrike">
                <a:solidFill>
                  <a:srgbClr val="ffc000"/>
                </a:solidFill>
                <a:highlight>
                  <a:srgbClr val="1e1e1e"/>
                </a:highlight>
                <a:latin typeface="Consolas"/>
                <a:ea typeface="Consolas"/>
              </a:rPr>
              <a:t>erode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(img, kernel, iterations=1)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SET OPERATOR</a:t>
            </a:r>
            <a:endParaRPr b="0" lang="en-SG" sz="1100" spc="-1" strike="noStrike">
              <a:latin typeface="Arial"/>
            </a:endParaRPr>
          </a:p>
        </p:txBody>
      </p:sp>
      <p:pic>
        <p:nvPicPr>
          <p:cNvPr id="312" name="Google Shape;295;p42" descr=""/>
          <p:cNvPicPr/>
          <p:nvPr/>
        </p:nvPicPr>
        <p:blipFill>
          <a:blip r:embed="rId1"/>
          <a:stretch/>
        </p:blipFill>
        <p:spPr>
          <a:xfrm>
            <a:off x="2977560" y="2018880"/>
            <a:ext cx="608400" cy="811440"/>
          </a:xfrm>
          <a:prstGeom prst="rect">
            <a:avLst/>
          </a:prstGeom>
          <a:ln w="0">
            <a:noFill/>
          </a:ln>
        </p:spPr>
      </p:pic>
      <p:sp>
        <p:nvSpPr>
          <p:cNvPr id="313" name="Google Shape;296;p42"/>
          <p:cNvSpPr/>
          <p:nvPr/>
        </p:nvSpPr>
        <p:spPr>
          <a:xfrm>
            <a:off x="4043520" y="2386800"/>
            <a:ext cx="105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4" name="Google Shape;297;p42" descr=""/>
          <p:cNvPicPr/>
          <p:nvPr/>
        </p:nvPicPr>
        <p:blipFill>
          <a:blip r:embed="rId2"/>
          <a:stretch/>
        </p:blipFill>
        <p:spPr>
          <a:xfrm>
            <a:off x="5557320" y="2014920"/>
            <a:ext cx="608400" cy="819000"/>
          </a:xfrm>
          <a:prstGeom prst="rect">
            <a:avLst/>
          </a:prstGeom>
          <a:ln w="0">
            <a:noFill/>
          </a:ln>
        </p:spPr>
      </p:pic>
      <p:sp>
        <p:nvSpPr>
          <p:cNvPr id="315" name="Google Shape;298;p42"/>
          <p:cNvSpPr/>
          <p:nvPr/>
        </p:nvSpPr>
        <p:spPr>
          <a:xfrm>
            <a:off x="349560" y="3083400"/>
            <a:ext cx="8519760" cy="37116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img_morph = cv.</a:t>
            </a:r>
            <a:r>
              <a:rPr b="0" lang="en-GB" sz="1100" spc="-1" strike="noStrike">
                <a:solidFill>
                  <a:srgbClr val="ffc000"/>
                </a:solidFill>
                <a:highlight>
                  <a:srgbClr val="1e1e1e"/>
                </a:highlight>
                <a:latin typeface="Consolas"/>
                <a:ea typeface="Consolas"/>
              </a:rPr>
              <a:t>dilate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(img, kernel, iterations=1)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SET OPERATOR</a:t>
            </a:r>
            <a:endParaRPr b="0" lang="en-SG" sz="1100" spc="-1" strike="noStrike">
              <a:latin typeface="Arial"/>
            </a:endParaRPr>
          </a:p>
        </p:txBody>
      </p:sp>
      <p:pic>
        <p:nvPicPr>
          <p:cNvPr id="316" name="Google Shape;299;p42" descr=""/>
          <p:cNvPicPr/>
          <p:nvPr/>
        </p:nvPicPr>
        <p:blipFill>
          <a:blip r:embed="rId3"/>
          <a:stretch/>
        </p:blipFill>
        <p:spPr>
          <a:xfrm>
            <a:off x="2977560" y="3667680"/>
            <a:ext cx="608400" cy="811440"/>
          </a:xfrm>
          <a:prstGeom prst="rect">
            <a:avLst/>
          </a:prstGeom>
          <a:ln w="0">
            <a:noFill/>
          </a:ln>
        </p:spPr>
      </p:pic>
      <p:sp>
        <p:nvSpPr>
          <p:cNvPr id="317" name="Google Shape;300;p42"/>
          <p:cNvSpPr/>
          <p:nvPr/>
        </p:nvSpPr>
        <p:spPr>
          <a:xfrm>
            <a:off x="4043520" y="4035600"/>
            <a:ext cx="105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18" name="Google Shape;301;p42" descr=""/>
          <p:cNvPicPr/>
          <p:nvPr/>
        </p:nvPicPr>
        <p:blipFill>
          <a:blip r:embed="rId4"/>
          <a:stretch/>
        </p:blipFill>
        <p:spPr>
          <a:xfrm>
            <a:off x="5557320" y="3666960"/>
            <a:ext cx="608400" cy="81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Using morphological operations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20" name="Google Shape;307;p43"/>
          <p:cNvSpPr/>
          <p:nvPr/>
        </p:nvSpPr>
        <p:spPr>
          <a:xfrm>
            <a:off x="311760" y="1468800"/>
            <a:ext cx="8519760" cy="37116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img_morph = cv.</a:t>
            </a:r>
            <a:r>
              <a:rPr b="0" lang="en-GB" sz="1100" spc="-1" strike="noStrike">
                <a:solidFill>
                  <a:srgbClr val="ffc000"/>
                </a:solidFill>
                <a:highlight>
                  <a:srgbClr val="1e1e1e"/>
                </a:highlight>
                <a:latin typeface="Consolas"/>
                <a:ea typeface="Consolas"/>
              </a:rPr>
              <a:t>morphologyEx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(img, </a:t>
            </a:r>
            <a:r>
              <a:rPr b="0" lang="en-GB" sz="1100" spc="-1" strike="noStrike">
                <a:solidFill>
                  <a:srgbClr val="ffc000"/>
                </a:solidFill>
                <a:highlight>
                  <a:srgbClr val="1e1e1e"/>
                </a:highlight>
                <a:latin typeface="Consolas"/>
                <a:ea typeface="Consolas"/>
              </a:rPr>
              <a:t>cv.MORPH_OPEN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kernel, iterations=1)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SET OPERATOR</a:t>
            </a:r>
            <a:endParaRPr b="0" lang="en-SG" sz="1100" spc="-1" strike="noStrike">
              <a:latin typeface="Arial"/>
            </a:endParaRPr>
          </a:p>
        </p:txBody>
      </p:sp>
      <p:sp>
        <p:nvSpPr>
          <p:cNvPr id="321" name="Google Shape;308;p43"/>
          <p:cNvSpPr/>
          <p:nvPr/>
        </p:nvSpPr>
        <p:spPr>
          <a:xfrm>
            <a:off x="4043520" y="2386800"/>
            <a:ext cx="105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Google Shape;309;p43"/>
          <p:cNvSpPr/>
          <p:nvPr/>
        </p:nvSpPr>
        <p:spPr>
          <a:xfrm>
            <a:off x="349560" y="3083400"/>
            <a:ext cx="8519760" cy="37116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img_morph = cv.</a:t>
            </a:r>
            <a:r>
              <a:rPr b="0" lang="en-GB" sz="1100" spc="-1" strike="noStrike">
                <a:solidFill>
                  <a:srgbClr val="ffc000"/>
                </a:solidFill>
                <a:highlight>
                  <a:srgbClr val="1e1e1e"/>
                </a:highlight>
                <a:latin typeface="Consolas"/>
                <a:ea typeface="Consolas"/>
              </a:rPr>
              <a:t>morphologyEx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(img, </a:t>
            </a:r>
            <a:r>
              <a:rPr b="0" lang="en-GB" sz="1100" spc="-1" strike="noStrike">
                <a:solidFill>
                  <a:srgbClr val="ffc000"/>
                </a:solidFill>
                <a:highlight>
                  <a:srgbClr val="1e1e1e"/>
                </a:highlight>
                <a:latin typeface="Consolas"/>
                <a:ea typeface="Consolas"/>
              </a:rPr>
              <a:t>cv.MORPH_CLOSE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kernel, iterations=1)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SET OPERATOR</a:t>
            </a:r>
            <a:endParaRPr b="0" lang="en-SG" sz="1100" spc="-1" strike="noStrike">
              <a:latin typeface="Arial"/>
            </a:endParaRPr>
          </a:p>
        </p:txBody>
      </p:sp>
      <p:sp>
        <p:nvSpPr>
          <p:cNvPr id="323" name="Google Shape;310;p43"/>
          <p:cNvSpPr/>
          <p:nvPr/>
        </p:nvSpPr>
        <p:spPr>
          <a:xfrm>
            <a:off x="4043520" y="4035600"/>
            <a:ext cx="105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24" name="Google Shape;311;p43" descr=""/>
          <p:cNvPicPr/>
          <p:nvPr/>
        </p:nvPicPr>
        <p:blipFill>
          <a:blip r:embed="rId1"/>
          <a:stretch/>
        </p:blipFill>
        <p:spPr>
          <a:xfrm>
            <a:off x="2977560" y="2042640"/>
            <a:ext cx="608400" cy="819000"/>
          </a:xfrm>
          <a:prstGeom prst="rect">
            <a:avLst/>
          </a:prstGeom>
          <a:ln w="0">
            <a:noFill/>
          </a:ln>
        </p:spPr>
      </p:pic>
      <p:pic>
        <p:nvPicPr>
          <p:cNvPr id="325" name="Google Shape;312;p43" descr=""/>
          <p:cNvPicPr/>
          <p:nvPr/>
        </p:nvPicPr>
        <p:blipFill>
          <a:blip r:embed="rId2"/>
          <a:stretch/>
        </p:blipFill>
        <p:spPr>
          <a:xfrm>
            <a:off x="5557320" y="2043360"/>
            <a:ext cx="608400" cy="817200"/>
          </a:xfrm>
          <a:prstGeom prst="rect">
            <a:avLst/>
          </a:prstGeom>
          <a:ln w="0">
            <a:noFill/>
          </a:ln>
        </p:spPr>
      </p:pic>
      <p:pic>
        <p:nvPicPr>
          <p:cNvPr id="326" name="Google Shape;313;p43" descr=""/>
          <p:cNvPicPr/>
          <p:nvPr/>
        </p:nvPicPr>
        <p:blipFill>
          <a:blip r:embed="rId3"/>
          <a:srcRect l="0" t="0" r="49645" b="0"/>
          <a:stretch/>
        </p:blipFill>
        <p:spPr>
          <a:xfrm>
            <a:off x="2977560" y="3676320"/>
            <a:ext cx="608400" cy="808920"/>
          </a:xfrm>
          <a:prstGeom prst="rect">
            <a:avLst/>
          </a:prstGeom>
          <a:ln w="0">
            <a:noFill/>
          </a:ln>
        </p:spPr>
      </p:pic>
      <p:pic>
        <p:nvPicPr>
          <p:cNvPr id="327" name="Google Shape;314;p43" descr=""/>
          <p:cNvPicPr/>
          <p:nvPr/>
        </p:nvPicPr>
        <p:blipFill>
          <a:blip r:embed="rId4"/>
          <a:srcRect l="49645" t="0" r="0" b="0"/>
          <a:stretch/>
        </p:blipFill>
        <p:spPr>
          <a:xfrm>
            <a:off x="5557320" y="3677040"/>
            <a:ext cx="608400" cy="80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90;p17"/>
          <p:cNvSpPr/>
          <p:nvPr/>
        </p:nvSpPr>
        <p:spPr>
          <a:xfrm>
            <a:off x="0" y="0"/>
            <a:ext cx="2777040" cy="51429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Learning Objectives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08" name="Google Shape;91;p17"/>
          <p:cNvSpPr/>
          <p:nvPr/>
        </p:nvSpPr>
        <p:spPr>
          <a:xfrm>
            <a:off x="3123000" y="765000"/>
            <a:ext cx="4646520" cy="363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marL="457200" indent="-380880">
              <a:lnSpc>
                <a:spcPct val="100000"/>
              </a:lnSpc>
              <a:buClr>
                <a:srgbClr val="ffffff"/>
              </a:buClr>
              <a:buFont typeface="Oswald"/>
              <a:buAutoNum type="arabicPeriod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What is computer vision?</a:t>
            </a:r>
            <a:endParaRPr b="0" lang="en-SG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AutoNum type="arabicPeriod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What is OpenCV?</a:t>
            </a:r>
            <a:endParaRPr b="0" lang="en-SG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AutoNum type="arabicPeriod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Extracting basic image features</a:t>
            </a:r>
            <a:endParaRPr b="0" lang="en-SG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AutoNum type="arabicPeriod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Introduction to advanced image features </a:t>
            </a:r>
            <a:endParaRPr b="0" lang="en-SG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AutoNum type="arabicPeriod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Introduction to ROS bagging</a:t>
            </a:r>
            <a:endParaRPr b="0" lang="en-SG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ffffff"/>
              </a:buClr>
              <a:buFont typeface="Oswald"/>
              <a:buAutoNum type="arabicPeriod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Assignment briefing</a:t>
            </a:r>
            <a:endParaRPr b="0" lang="en-SG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Using morphological operations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330" name="Google Shape;321;p44"/>
          <p:cNvSpPr/>
          <p:nvPr/>
        </p:nvSpPr>
        <p:spPr>
          <a:xfrm>
            <a:off x="311760" y="1468800"/>
            <a:ext cx="8519760" cy="327780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#!/usr/bin/env python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import numpy as np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import cv2 as cv</a:t>
            </a:r>
            <a:br/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def display(img):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cv.imshow("image", img); 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 show image in a window named "image"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cv.waitKey(10000)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 wait 10s or until the user presses a key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cv.destroyAllWindows()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 Clean up, remember to do this!</a:t>
            </a:r>
            <a:br/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if __name__=='__main__':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print(cv.__version__) 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 print out the opencv version we're using</a:t>
            </a:r>
            <a:br/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img = cv.imread('sample.png') </a:t>
            </a:r>
            <a:r>
              <a:rPr b="0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4a4a4a"/>
                </a:solidFill>
                <a:highlight>
                  <a:srgbClr val="1e1e1e"/>
                </a:highlight>
                <a:latin typeface="Consolas"/>
                <a:ea typeface="Consolas"/>
              </a:rPr>
              <a:t># load the image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 = cv.imread(</a:t>
            </a:r>
            <a:r>
              <a:rPr b="0" lang="en-GB" sz="1100" spc="-1" strike="noStrike">
                <a:solidFill>
                  <a:srgbClr val="d69d85"/>
                </a:solidFill>
                <a:highlight>
                  <a:srgbClr val="1e1e1e"/>
                </a:highlight>
                <a:latin typeface="Consolas"/>
                <a:ea typeface="Consolas"/>
              </a:rPr>
              <a:t>'sample.png'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MASK, preferably a binary image</a:t>
            </a:r>
            <a:endParaRPr b="0" lang="en-SG" sz="11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     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kernel = np.ones((3, 3), np.int8)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KERNEL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img_morph = cv.erode(img, kernel, iterations=1)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SET OPERATOR</a:t>
            </a:r>
            <a:endParaRPr b="0" lang="en-SG" sz="11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ffffff"/>
                </a:solidFill>
                <a:highlight>
                  <a:srgbClr val="1e1e1e"/>
                </a:highlight>
                <a:latin typeface="Consolas"/>
                <a:ea typeface="Consolas"/>
              </a:rPr>
              <a:t>display(img_morph)</a:t>
            </a:r>
            <a:endParaRPr b="0" lang="en-SG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Using morphological operations</a:t>
            </a:r>
            <a:endParaRPr b="0" lang="en-SG" sz="3000" spc="-1" strike="noStrike">
              <a:latin typeface="Arial"/>
            </a:endParaRPr>
          </a:p>
        </p:txBody>
      </p:sp>
      <p:pic>
        <p:nvPicPr>
          <p:cNvPr id="332" name="Google Shape;327;p45" descr=""/>
          <p:cNvPicPr/>
          <p:nvPr/>
        </p:nvPicPr>
        <p:blipFill>
          <a:blip r:embed="rId1"/>
          <a:srcRect l="33575" t="7811" r="34965" b="4206"/>
          <a:stretch/>
        </p:blipFill>
        <p:spPr>
          <a:xfrm>
            <a:off x="351000" y="1716480"/>
            <a:ext cx="3498120" cy="2638440"/>
          </a:xfrm>
          <a:prstGeom prst="rect">
            <a:avLst/>
          </a:prstGeom>
          <a:ln w="0">
            <a:noFill/>
          </a:ln>
        </p:spPr>
      </p:pic>
      <p:sp>
        <p:nvSpPr>
          <p:cNvPr id="333" name="Google Shape;328;p45"/>
          <p:cNvSpPr/>
          <p:nvPr/>
        </p:nvSpPr>
        <p:spPr>
          <a:xfrm>
            <a:off x="923760" y="3233880"/>
            <a:ext cx="39600" cy="40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c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Google Shape;329;p45"/>
          <p:cNvSpPr/>
          <p:nvPr/>
        </p:nvSpPr>
        <p:spPr>
          <a:xfrm>
            <a:off x="311760" y="2863080"/>
            <a:ext cx="137736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ffc000"/>
                </a:solidFill>
                <a:latin typeface="Oswald"/>
                <a:ea typeface="Oswald"/>
              </a:rPr>
              <a:t>Noisy background</a:t>
            </a:r>
            <a:endParaRPr b="0" lang="en-SG" sz="1400" spc="-1" strike="noStrike">
              <a:latin typeface="Arial"/>
            </a:endParaRPr>
          </a:p>
        </p:txBody>
      </p:sp>
      <p:sp>
        <p:nvSpPr>
          <p:cNvPr id="335" name="Google Shape;330;p45"/>
          <p:cNvSpPr/>
          <p:nvPr/>
        </p:nvSpPr>
        <p:spPr>
          <a:xfrm>
            <a:off x="1713600" y="2314800"/>
            <a:ext cx="42552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9e9e9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Google Shape;331;p45"/>
          <p:cNvSpPr/>
          <p:nvPr/>
        </p:nvSpPr>
        <p:spPr>
          <a:xfrm>
            <a:off x="810000" y="1983600"/>
            <a:ext cx="137736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9e9e9e"/>
                </a:solidFill>
                <a:latin typeface="Oswald"/>
                <a:ea typeface="Oswald"/>
              </a:rPr>
              <a:t>Holes in object</a:t>
            </a:r>
            <a:endParaRPr b="0" lang="en-SG" sz="1400" spc="-1" strike="noStrike">
              <a:latin typeface="Arial"/>
            </a:endParaRPr>
          </a:p>
        </p:txBody>
      </p:sp>
      <p:pic>
        <p:nvPicPr>
          <p:cNvPr id="337" name="Google Shape;332;p45" descr=""/>
          <p:cNvPicPr/>
          <p:nvPr/>
        </p:nvPicPr>
        <p:blipFill>
          <a:blip r:embed="rId2"/>
          <a:srcRect l="33427" t="8531" r="34777" b="4612"/>
          <a:stretch/>
        </p:blipFill>
        <p:spPr>
          <a:xfrm>
            <a:off x="4705560" y="1716480"/>
            <a:ext cx="3583440" cy="2638440"/>
          </a:xfrm>
          <a:prstGeom prst="rect">
            <a:avLst/>
          </a:prstGeom>
          <a:ln w="0">
            <a:noFill/>
          </a:ln>
        </p:spPr>
      </p:pic>
      <p:sp>
        <p:nvSpPr>
          <p:cNvPr id="338" name="Google Shape;333;p45"/>
          <p:cNvSpPr/>
          <p:nvPr/>
        </p:nvSpPr>
        <p:spPr>
          <a:xfrm>
            <a:off x="3850200" y="3036240"/>
            <a:ext cx="85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Google Shape;334;p45"/>
          <p:cNvSpPr/>
          <p:nvPr/>
        </p:nvSpPr>
        <p:spPr>
          <a:xfrm>
            <a:off x="3941640" y="2671560"/>
            <a:ext cx="691920" cy="2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Fira Code"/>
                <a:ea typeface="Fira Code"/>
              </a:rPr>
              <a:t>open</a:t>
            </a:r>
            <a:endParaRPr b="0" lang="en-SG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39;p46" descr=""/>
          <p:cNvPicPr/>
          <p:nvPr/>
        </p:nvPicPr>
        <p:blipFill>
          <a:blip r:embed="rId1"/>
          <a:srcRect l="33427" t="8531" r="34777" b="4612"/>
          <a:stretch/>
        </p:blipFill>
        <p:spPr>
          <a:xfrm>
            <a:off x="307080" y="1712880"/>
            <a:ext cx="3583440" cy="2638440"/>
          </a:xfrm>
          <a:prstGeom prst="rect">
            <a:avLst/>
          </a:prstGeom>
          <a:ln w="0">
            <a:noFill/>
          </a:ln>
        </p:spPr>
      </p:pic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Using morphological operations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42" name="Google Shape;341;p46"/>
          <p:cNvSpPr/>
          <p:nvPr/>
        </p:nvSpPr>
        <p:spPr>
          <a:xfrm>
            <a:off x="1713600" y="2314800"/>
            <a:ext cx="42552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ffc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Google Shape;342;p46"/>
          <p:cNvSpPr/>
          <p:nvPr/>
        </p:nvSpPr>
        <p:spPr>
          <a:xfrm>
            <a:off x="810000" y="1983600"/>
            <a:ext cx="137736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ffc000"/>
                </a:solidFill>
                <a:latin typeface="Oswald"/>
                <a:ea typeface="Oswald"/>
              </a:rPr>
              <a:t>Holes in object</a:t>
            </a:r>
            <a:endParaRPr b="0" lang="en-SG" sz="1400" spc="-1" strike="noStrike">
              <a:latin typeface="Arial"/>
            </a:endParaRPr>
          </a:p>
        </p:txBody>
      </p:sp>
      <p:sp>
        <p:nvSpPr>
          <p:cNvPr id="344" name="Google Shape;343;p46"/>
          <p:cNvSpPr/>
          <p:nvPr/>
        </p:nvSpPr>
        <p:spPr>
          <a:xfrm>
            <a:off x="3941640" y="2671560"/>
            <a:ext cx="792000" cy="2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Fira Code"/>
                <a:ea typeface="Fira Code"/>
              </a:rPr>
              <a:t>close</a:t>
            </a:r>
            <a:endParaRPr b="0" lang="en-SG" sz="1400" spc="-1" strike="noStrike">
              <a:latin typeface="Arial"/>
            </a:endParaRPr>
          </a:p>
        </p:txBody>
      </p:sp>
      <p:pic>
        <p:nvPicPr>
          <p:cNvPr id="345" name="Google Shape;344;p46" descr=""/>
          <p:cNvPicPr/>
          <p:nvPr/>
        </p:nvPicPr>
        <p:blipFill>
          <a:blip r:embed="rId2"/>
          <a:srcRect l="33621" t="6764" r="34779" b="4262"/>
          <a:stretch/>
        </p:blipFill>
        <p:spPr>
          <a:xfrm>
            <a:off x="4840200" y="1712880"/>
            <a:ext cx="3476520" cy="2638440"/>
          </a:xfrm>
          <a:prstGeom prst="rect">
            <a:avLst/>
          </a:prstGeom>
          <a:ln w="0">
            <a:noFill/>
          </a:ln>
        </p:spPr>
      </p:pic>
      <p:sp>
        <p:nvSpPr>
          <p:cNvPr id="346" name="Google Shape;345;p46"/>
          <p:cNvSpPr/>
          <p:nvPr/>
        </p:nvSpPr>
        <p:spPr>
          <a:xfrm>
            <a:off x="3891240" y="3032280"/>
            <a:ext cx="94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Contours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62805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Contours can be explained simply as a curve joining all the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continuous points (along the boundary)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, having same color or intensity.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8e71c"/>
                </a:solidFill>
                <a:latin typeface="Oswald"/>
                <a:ea typeface="Oswald"/>
              </a:rPr>
              <a:t>Tip: Contouring works better with binary images!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</p:txBody>
      </p:sp>
      <p:sp>
        <p:nvSpPr>
          <p:cNvPr id="349" name="Google Shape;352;p47"/>
          <p:cNvSpPr/>
          <p:nvPr/>
        </p:nvSpPr>
        <p:spPr>
          <a:xfrm>
            <a:off x="311760" y="3267360"/>
            <a:ext cx="8519760" cy="1469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img_gray = cv.cvtColor(img, cv.COLOR_BGR2GRAY)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convert to grayscale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thresh = cv.threshold(img_gray,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127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255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cv.THRESH_BINARY)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get binary images based on intensity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contours, hierarchy = cv.findContours(thresh, cv.RETR_LIST, </a:t>
            </a:r>
            <a:endParaRPr b="0" lang="en-SG" sz="1100" spc="-1" strike="noStrike">
              <a:latin typeface="Arial"/>
            </a:endParaRPr>
          </a:p>
          <a:p>
            <a:pPr marL="2743200"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  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cv.CHAIN_APPROX_SIMPLE)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find contours</a:t>
            </a:r>
            <a:endParaRPr b="0" lang="en-SG" sz="1100" spc="-1" strike="noStrike">
              <a:latin typeface="Arial"/>
            </a:endParaRPr>
          </a:p>
          <a:p>
            <a:pPr marL="2743200"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img_contours = cv.drawContours(img, contours,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-1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(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255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),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3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draw all contours on original image</a:t>
            </a:r>
            <a:endParaRPr b="0" lang="en-SG" sz="1100" spc="-1" strike="noStrike">
              <a:latin typeface="Arial"/>
            </a:endParaRPr>
          </a:p>
        </p:txBody>
      </p:sp>
      <p:pic>
        <p:nvPicPr>
          <p:cNvPr id="350" name="Google Shape;353;p47" descr=""/>
          <p:cNvPicPr/>
          <p:nvPr/>
        </p:nvPicPr>
        <p:blipFill>
          <a:blip r:embed="rId1"/>
          <a:srcRect l="33142" t="5695" r="34493" b="3186"/>
          <a:stretch/>
        </p:blipFill>
        <p:spPr>
          <a:xfrm>
            <a:off x="6592680" y="1356840"/>
            <a:ext cx="2185920" cy="165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Contours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62805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Contours can be explained simply as a curve joining all the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continuous points (along the boundary)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, having same color or intensity.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8e71c"/>
                </a:solidFill>
                <a:latin typeface="Oswald"/>
                <a:ea typeface="Oswald"/>
              </a:rPr>
              <a:t>Tip: Contouring works better with binary images!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</p:txBody>
      </p:sp>
      <p:sp>
        <p:nvSpPr>
          <p:cNvPr id="353" name="Google Shape;360;p48"/>
          <p:cNvSpPr/>
          <p:nvPr/>
        </p:nvSpPr>
        <p:spPr>
          <a:xfrm>
            <a:off x="311760" y="3267360"/>
            <a:ext cx="8519760" cy="1469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img_gray = cv.cvtColor(img, cv.COLOR_BGR2GRAY)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convert to grayscale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thresh = cv.threshold(img_gray,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127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255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cv.THRESH_BINARY)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get binary images based on intensity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contours, hierarchy = cv.findContours(thresh, cv.RETR_LIST, </a:t>
            </a:r>
            <a:endParaRPr b="0" lang="en-SG" sz="1100" spc="-1" strike="noStrike">
              <a:latin typeface="Arial"/>
            </a:endParaRPr>
          </a:p>
          <a:p>
            <a:pPr marL="2743200"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  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cv.CHAIN_APPROX_SIMPLE)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find contours</a:t>
            </a:r>
            <a:endParaRPr b="0" lang="en-SG" sz="1100" spc="-1" strike="noStrike">
              <a:latin typeface="Arial"/>
            </a:endParaRPr>
          </a:p>
          <a:p>
            <a:pPr marL="2743200"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img_contours = cv.drawContours(img, contours,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-1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(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255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),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3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) 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draw all contours on original image</a:t>
            </a:r>
            <a:endParaRPr b="0" lang="en-SG" sz="1100" spc="-1" strike="noStrike">
              <a:latin typeface="Arial"/>
            </a:endParaRPr>
          </a:p>
        </p:txBody>
      </p:sp>
      <p:sp>
        <p:nvSpPr>
          <p:cNvPr id="354" name="Google Shape;361;p48"/>
          <p:cNvSpPr/>
          <p:nvPr/>
        </p:nvSpPr>
        <p:spPr>
          <a:xfrm>
            <a:off x="3360600" y="3919320"/>
            <a:ext cx="1830960" cy="228240"/>
          </a:xfrm>
          <a:prstGeom prst="rect">
            <a:avLst/>
          </a:prstGeom>
          <a:noFill/>
          <a:ln w="19050">
            <a:solidFill>
              <a:srgbClr val="89dd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Google Shape;362;p48"/>
          <p:cNvSpPr/>
          <p:nvPr/>
        </p:nvSpPr>
        <p:spPr>
          <a:xfrm flipH="1" rot="10800000">
            <a:off x="4937040" y="2713320"/>
            <a:ext cx="1708200" cy="119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89dd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56" name="Google Shape;363;p48" descr=""/>
          <p:cNvPicPr/>
          <p:nvPr/>
        </p:nvPicPr>
        <p:blipFill>
          <a:blip r:embed="rId1"/>
          <a:srcRect l="0" t="0" r="49891" b="0"/>
          <a:stretch/>
        </p:blipFill>
        <p:spPr>
          <a:xfrm>
            <a:off x="6645960" y="121320"/>
            <a:ext cx="2146320" cy="1618560"/>
          </a:xfrm>
          <a:prstGeom prst="rect">
            <a:avLst/>
          </a:prstGeom>
          <a:ln w="0">
            <a:noFill/>
          </a:ln>
        </p:spPr>
      </p:pic>
      <p:pic>
        <p:nvPicPr>
          <p:cNvPr id="357" name="Google Shape;364;p48" descr=""/>
          <p:cNvPicPr/>
          <p:nvPr/>
        </p:nvPicPr>
        <p:blipFill>
          <a:blip r:embed="rId2"/>
          <a:srcRect l="49891" t="12628" r="0" b="0"/>
          <a:stretch/>
        </p:blipFill>
        <p:spPr>
          <a:xfrm>
            <a:off x="6645960" y="1570680"/>
            <a:ext cx="2146320" cy="1414080"/>
          </a:xfrm>
          <a:prstGeom prst="rect">
            <a:avLst/>
          </a:prstGeom>
          <a:ln w="0">
            <a:noFill/>
          </a:ln>
        </p:spPr>
      </p:pic>
      <p:sp>
        <p:nvSpPr>
          <p:cNvPr id="358" name="Google Shape;365;p48"/>
          <p:cNvSpPr/>
          <p:nvPr/>
        </p:nvSpPr>
        <p:spPr>
          <a:xfrm>
            <a:off x="6938640" y="819000"/>
            <a:ext cx="14788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Fira Code"/>
                <a:ea typeface="Fira Code"/>
              </a:rPr>
              <a:t>CHAIN_APPROX_NONE</a:t>
            </a:r>
            <a:endParaRPr b="0" lang="en-SG" sz="1000" spc="-1" strike="noStrike">
              <a:latin typeface="Arial"/>
            </a:endParaRPr>
          </a:p>
        </p:txBody>
      </p:sp>
      <p:sp>
        <p:nvSpPr>
          <p:cNvPr id="359" name="Google Shape;366;p48"/>
          <p:cNvSpPr/>
          <p:nvPr/>
        </p:nvSpPr>
        <p:spPr>
          <a:xfrm>
            <a:off x="6888240" y="2030040"/>
            <a:ext cx="16617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000" spc="-1" strike="noStrike">
                <a:solidFill>
                  <a:srgbClr val="000000"/>
                </a:solidFill>
                <a:latin typeface="Fira Code"/>
                <a:ea typeface="Fira Code"/>
              </a:rPr>
              <a:t>CHAIN_APPROX_SIMPLE</a:t>
            </a:r>
            <a:endParaRPr b="0" lang="en-SG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Size: bounding box filtering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Drawing the bounding boxes for all contours:</a:t>
            </a:r>
            <a:endParaRPr b="0" lang="en-S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</p:txBody>
      </p:sp>
      <p:sp>
        <p:nvSpPr>
          <p:cNvPr id="362" name="Google Shape;373;p49"/>
          <p:cNvSpPr/>
          <p:nvPr/>
        </p:nvSpPr>
        <p:spPr>
          <a:xfrm>
            <a:off x="311760" y="2048400"/>
            <a:ext cx="8519760" cy="130896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</a:rPr>
              <a:t>for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 c </a:t>
            </a:r>
            <a:r>
              <a:rPr b="0" lang="en-GB" sz="1100" spc="-1" strike="noStrike">
                <a:solidFill>
                  <a:srgbClr val="569cd6"/>
                </a:solidFill>
                <a:highlight>
                  <a:srgbClr val="1e1e1e"/>
                </a:highlight>
                <a:latin typeface="Consolas"/>
                <a:ea typeface="Consolas"/>
              </a:rPr>
              <a:t>in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 contours: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rect = cv.boundingRect(c) 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get the bounding box of this contour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x, y, w, h = rect  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the bounding box is described with 4 numbers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cv.rectangle(img, (x, y), (x + w, y + h), (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255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),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3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) 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draw the rectangle on your image</a:t>
            </a:r>
            <a:br/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	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cv.putText(img, str(cv.contourArea(c)), (x +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10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y -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10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),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0.7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(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255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, </a:t>
            </a:r>
            <a:r>
              <a:rPr b="0" lang="en-GB" sz="1100" spc="-1" strike="noStrike">
                <a:solidFill>
                  <a:srgbClr val="b8d7a3"/>
                </a:solidFill>
                <a:highlight>
                  <a:srgbClr val="1e1e1e"/>
                </a:highlight>
                <a:latin typeface="Consolas"/>
                <a:ea typeface="Consolas"/>
              </a:rPr>
              <a:t>0</a:t>
            </a:r>
            <a:r>
              <a:rPr b="0" lang="en-GB" sz="1100" spc="-1" strike="noStrike">
                <a:solidFill>
                  <a:srgbClr val="dcdcdc"/>
                </a:solidFill>
                <a:highlight>
                  <a:srgbClr val="1e1e1e"/>
                </a:highlight>
                <a:latin typeface="Consolas"/>
                <a:ea typeface="Consolas"/>
              </a:rPr>
              <a:t>)) </a:t>
            </a:r>
            <a:r>
              <a:rPr b="0" i="1" lang="en-GB" sz="1100" spc="-1" strike="noStrike">
                <a:solidFill>
                  <a:srgbClr val="57a64a"/>
                </a:solidFill>
                <a:highlight>
                  <a:srgbClr val="1e1e1e"/>
                </a:highlight>
                <a:latin typeface="Consolas"/>
                <a:ea typeface="Consolas"/>
              </a:rPr>
              <a:t># print its area</a:t>
            </a:r>
            <a:endParaRPr b="0" lang="en-SG" sz="1100" spc="-1" strike="noStrike">
              <a:latin typeface="Arial"/>
            </a:endParaRPr>
          </a:p>
        </p:txBody>
      </p:sp>
      <p:pic>
        <p:nvPicPr>
          <p:cNvPr id="363" name="Google Shape;374;p49" descr=""/>
          <p:cNvPicPr/>
          <p:nvPr/>
        </p:nvPicPr>
        <p:blipFill>
          <a:blip r:embed="rId1"/>
          <a:stretch/>
        </p:blipFill>
        <p:spPr>
          <a:xfrm>
            <a:off x="6634800" y="214200"/>
            <a:ext cx="2196720" cy="1675080"/>
          </a:xfrm>
          <a:prstGeom prst="rect">
            <a:avLst/>
          </a:prstGeom>
          <a:ln w="0">
            <a:noFill/>
          </a:ln>
        </p:spPr>
      </p:pic>
      <p:sp>
        <p:nvSpPr>
          <p:cNvPr id="364" name="Google Shape;375;p49"/>
          <p:cNvSpPr/>
          <p:nvPr/>
        </p:nvSpPr>
        <p:spPr>
          <a:xfrm>
            <a:off x="311760" y="3497040"/>
            <a:ext cx="8519760" cy="155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400" spc="-1" strike="noStrike">
                <a:solidFill>
                  <a:srgbClr val="ffc000"/>
                </a:solidFill>
                <a:latin typeface="Oswald"/>
                <a:ea typeface="Oswald"/>
              </a:rPr>
              <a:t>Figure out how you can filter objects based on size!</a:t>
            </a:r>
            <a:endParaRPr b="0" lang="en-SG" sz="2400" spc="-1" strike="noStrike">
              <a:latin typeface="Arial"/>
            </a:endParaRPr>
          </a:p>
          <a:p>
            <a:pPr marL="457200" indent="-3682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0" lang="en-GB" sz="2200" spc="-1" strike="noStrike">
                <a:solidFill>
                  <a:srgbClr val="ffffff"/>
                </a:solidFill>
                <a:latin typeface="Oswald"/>
                <a:ea typeface="Oswald"/>
              </a:rPr>
              <a:t>Use </a:t>
            </a:r>
            <a:r>
              <a:rPr b="0" lang="en-GB" sz="2200" spc="-1" strike="noStrike">
                <a:solidFill>
                  <a:srgbClr val="89ddff"/>
                </a:solidFill>
                <a:latin typeface="Oswald"/>
                <a:ea typeface="Oswald"/>
              </a:rPr>
              <a:t>contourArea()</a:t>
            </a:r>
            <a:r>
              <a:rPr b="0" lang="en-GB" sz="2200" spc="-1" strike="noStrike">
                <a:solidFill>
                  <a:srgbClr val="ffffff"/>
                </a:solidFill>
                <a:latin typeface="Oswald"/>
                <a:ea typeface="Oswald"/>
              </a:rPr>
              <a:t> and </a:t>
            </a:r>
            <a:r>
              <a:rPr b="0" lang="en-GB" sz="2200" spc="-1" strike="noStrike">
                <a:solidFill>
                  <a:srgbClr val="89ddff"/>
                </a:solidFill>
                <a:latin typeface="Oswald"/>
                <a:ea typeface="Oswald"/>
              </a:rPr>
              <a:t>boundingRect()</a:t>
            </a:r>
            <a:r>
              <a:rPr b="0" lang="en-GB" sz="2200" spc="-1" strike="noStrike">
                <a:solidFill>
                  <a:srgbClr val="ffffff"/>
                </a:solidFill>
                <a:latin typeface="Oswald"/>
                <a:ea typeface="Oswald"/>
              </a:rPr>
              <a:t> to filter based on pixel size</a:t>
            </a:r>
            <a:endParaRPr b="0" lang="en-SG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GB" sz="2400" spc="-1" strike="noStrike">
                <a:solidFill>
                  <a:srgbClr val="ffc000"/>
                </a:solidFill>
                <a:latin typeface="Oswald"/>
                <a:ea typeface="Oswald"/>
              </a:rPr>
              <a:t> </a:t>
            </a:r>
            <a:endParaRPr b="0" lang="en-SG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80;p50"/>
          <p:cNvSpPr/>
          <p:nvPr/>
        </p:nvSpPr>
        <p:spPr>
          <a:xfrm>
            <a:off x="0" y="0"/>
            <a:ext cx="2777040" cy="51429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Common </a:t>
            </a:r>
            <a:endParaRPr b="0" lang="en-SG" sz="3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image features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66" name="Google Shape;381;p50"/>
          <p:cNvSpPr/>
          <p:nvPr/>
        </p:nvSpPr>
        <p:spPr>
          <a:xfrm>
            <a:off x="3123000" y="1298160"/>
            <a:ext cx="4646520" cy="30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SG" sz="18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1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Colour 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- BGR / HSV thresholding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1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Blobs 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- morphological operations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1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Contours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- edge detection  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1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Size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- bounding box filtering</a:t>
            </a:r>
            <a:endParaRPr b="0" lang="en-S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Objective of Computer VIsion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399924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Fira Code"/>
                <a:ea typeface="Fira Code"/>
              </a:rPr>
              <a:t>Identify unique features of objects in images...</a:t>
            </a:r>
            <a:endParaRPr b="0" lang="en-SG" sz="1400" spc="-1" strike="noStrike">
              <a:latin typeface="Arial"/>
            </a:endParaRPr>
          </a:p>
        </p:txBody>
      </p:sp>
      <p:pic>
        <p:nvPicPr>
          <p:cNvPr id="369" name="Google Shape;388;p51" descr=""/>
          <p:cNvPicPr/>
          <p:nvPr/>
        </p:nvPicPr>
        <p:blipFill>
          <a:blip r:embed="rId1"/>
          <a:stretch/>
        </p:blipFill>
        <p:spPr>
          <a:xfrm>
            <a:off x="417600" y="2201040"/>
            <a:ext cx="3310920" cy="2703600"/>
          </a:xfrm>
          <a:prstGeom prst="rect">
            <a:avLst/>
          </a:prstGeom>
          <a:ln w="0">
            <a:noFill/>
          </a:ln>
        </p:spPr>
      </p:pic>
      <p:sp>
        <p:nvSpPr>
          <p:cNvPr id="370" name="Google Shape;389;p51"/>
          <p:cNvSpPr/>
          <p:nvPr/>
        </p:nvSpPr>
        <p:spPr>
          <a:xfrm>
            <a:off x="5144040" y="0"/>
            <a:ext cx="3999240" cy="51429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marL="457200" indent="-355680">
              <a:lnSpc>
                <a:spcPct val="100000"/>
              </a:lnSpc>
              <a:buClr>
                <a:srgbClr val="000000"/>
              </a:buClr>
              <a:buFont typeface="Oswald"/>
              <a:buChar char="●"/>
            </a:pPr>
            <a:r>
              <a:rPr b="1" lang="en-GB" sz="2000" spc="-1" strike="noStrike">
                <a:solidFill>
                  <a:srgbClr val="424242"/>
                </a:solidFill>
                <a:latin typeface="Oswald"/>
                <a:ea typeface="Oswald"/>
              </a:rPr>
              <a:t>Edges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- canny edge detection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Oswald"/>
              <a:buChar char="●"/>
            </a:pPr>
            <a:r>
              <a:rPr b="1" lang="en-GB" sz="2000" spc="-1" strike="noStrike">
                <a:solidFill>
                  <a:srgbClr val="424242"/>
                </a:solidFill>
                <a:latin typeface="Oswald"/>
                <a:ea typeface="Oswald"/>
              </a:rPr>
              <a:t>Lines</a:t>
            </a:r>
            <a:r>
              <a:rPr b="0" lang="en-GB" sz="2000" spc="-1" strike="noStrike">
                <a:solidFill>
                  <a:srgbClr val="424242"/>
                </a:solidFill>
                <a:latin typeface="Oswald"/>
                <a:ea typeface="Oswald"/>
              </a:rPr>
              <a:t> 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- hough line transform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Oswald"/>
              <a:buChar char="●"/>
            </a:pPr>
            <a:r>
              <a:rPr b="1" lang="en-GB" sz="2000" spc="-1" strike="noStrike">
                <a:solidFill>
                  <a:srgbClr val="424242"/>
                </a:solidFill>
                <a:latin typeface="Oswald"/>
                <a:ea typeface="Oswald"/>
              </a:rPr>
              <a:t>Colour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- BGR / HSV thresholding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Oswald"/>
              <a:buChar char="●"/>
            </a:pPr>
            <a:r>
              <a:rPr b="1" lang="en-GB" sz="2000" spc="-1" strike="noStrike">
                <a:solidFill>
                  <a:srgbClr val="424242"/>
                </a:solidFill>
                <a:latin typeface="Oswald"/>
                <a:ea typeface="Oswald"/>
              </a:rPr>
              <a:t>Shape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- polygonal curve approx.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Font typeface="Oswald"/>
              <a:buChar char="●"/>
            </a:pPr>
            <a:r>
              <a:rPr b="1" lang="en-GB" sz="2000" spc="-1" strike="noStrike">
                <a:solidFill>
                  <a:srgbClr val="424242"/>
                </a:solidFill>
                <a:latin typeface="Oswald"/>
                <a:ea typeface="Oswald"/>
              </a:rPr>
              <a:t>Size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- bounding box filtering</a:t>
            </a:r>
            <a:endParaRPr b="0" lang="en-SG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Haar-like features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SIFT / SURF features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CNN features etc...</a:t>
            </a:r>
            <a:endParaRPr b="0" lang="en-S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Issues -&gt; pre-processing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4640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d69d85"/>
                </a:solidFill>
                <a:latin typeface="Oswald"/>
                <a:ea typeface="Oswald"/>
              </a:rPr>
              <a:t>Q: My thresholded image is too noisy!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</p:txBody>
      </p:sp>
      <p:pic>
        <p:nvPicPr>
          <p:cNvPr id="373" name="Google Shape;396;p52" descr=""/>
          <p:cNvPicPr/>
          <p:nvPr/>
        </p:nvPicPr>
        <p:blipFill>
          <a:blip r:embed="rId1"/>
          <a:srcRect l="0" t="0" r="50004" b="0"/>
          <a:stretch/>
        </p:blipFill>
        <p:spPr>
          <a:xfrm>
            <a:off x="3144960" y="2463840"/>
            <a:ext cx="2184120" cy="2193480"/>
          </a:xfrm>
          <a:prstGeom prst="rect">
            <a:avLst/>
          </a:prstGeom>
          <a:ln w="0">
            <a:noFill/>
          </a:ln>
        </p:spPr>
      </p:pic>
      <p:sp>
        <p:nvSpPr>
          <p:cNvPr id="374" name="Google Shape;397;p52"/>
          <p:cNvSpPr/>
          <p:nvPr/>
        </p:nvSpPr>
        <p:spPr>
          <a:xfrm>
            <a:off x="311760" y="1871640"/>
            <a:ext cx="8251560" cy="79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A: Can try using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cv2.GaussianBlur()</a:t>
            </a: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 to reduce details and image noise by smoothing  out the image</a:t>
            </a:r>
            <a:endParaRPr b="0" lang="en-SG" sz="2000" spc="-1" strike="noStrike">
              <a:latin typeface="Arial"/>
            </a:endParaRPr>
          </a:p>
        </p:txBody>
      </p:sp>
      <p:pic>
        <p:nvPicPr>
          <p:cNvPr id="375" name="Google Shape;398;p52" descr=""/>
          <p:cNvPicPr/>
          <p:nvPr/>
        </p:nvPicPr>
        <p:blipFill>
          <a:blip r:embed="rId2"/>
          <a:srcRect l="50004" t="0" r="0" b="0"/>
          <a:stretch/>
        </p:blipFill>
        <p:spPr>
          <a:xfrm>
            <a:off x="5496480" y="2463840"/>
            <a:ext cx="2184120" cy="219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Issues -&gt; pre-processing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8519760" cy="4885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d69d85"/>
                </a:solidFill>
                <a:latin typeface="Oswald"/>
                <a:ea typeface="Oswald"/>
              </a:rPr>
              <a:t>Q: My thresholded image is too murky!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</p:txBody>
      </p:sp>
      <p:pic>
        <p:nvPicPr>
          <p:cNvPr id="378" name="Google Shape;405;p53" descr=""/>
          <p:cNvPicPr/>
          <p:nvPr/>
        </p:nvPicPr>
        <p:blipFill>
          <a:blip r:embed="rId1"/>
          <a:srcRect l="0" t="0" r="50015" b="0"/>
          <a:stretch/>
        </p:blipFill>
        <p:spPr>
          <a:xfrm>
            <a:off x="1103040" y="2518560"/>
            <a:ext cx="2936520" cy="2202840"/>
          </a:xfrm>
          <a:prstGeom prst="rect">
            <a:avLst/>
          </a:prstGeom>
          <a:ln w="0">
            <a:noFill/>
          </a:ln>
        </p:spPr>
      </p:pic>
      <p:pic>
        <p:nvPicPr>
          <p:cNvPr id="379" name="Google Shape;406;p53" descr=""/>
          <p:cNvPicPr/>
          <p:nvPr/>
        </p:nvPicPr>
        <p:blipFill>
          <a:blip r:embed="rId2"/>
          <a:stretch/>
        </p:blipFill>
        <p:spPr>
          <a:xfrm>
            <a:off x="4170240" y="2505600"/>
            <a:ext cx="2958120" cy="2229120"/>
          </a:xfrm>
          <a:prstGeom prst="rect">
            <a:avLst/>
          </a:prstGeom>
          <a:ln w="0">
            <a:noFill/>
          </a:ln>
        </p:spPr>
      </p:pic>
      <p:sp>
        <p:nvSpPr>
          <p:cNvPr id="380" name="Google Shape;407;p53"/>
          <p:cNvSpPr/>
          <p:nvPr/>
        </p:nvSpPr>
        <p:spPr>
          <a:xfrm>
            <a:off x="311760" y="1958040"/>
            <a:ext cx="876204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spcAft>
                <a:spcPts val="10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A: Can try using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gamma correction</a:t>
            </a: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 or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histogram equalization</a:t>
            </a: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 to adjust image contrast. </a:t>
            </a:r>
            <a:endParaRPr b="0" lang="en-S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Objective of Computer VIsion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399924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Fira Code"/>
                <a:ea typeface="Fira Code"/>
              </a:rPr>
              <a:t>Identify unique features of objects in images...</a:t>
            </a:r>
            <a:endParaRPr b="0" lang="en-SG" sz="14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4832280" y="1389960"/>
            <a:ext cx="399924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Fira Code"/>
                <a:ea typeface="Fira Code"/>
              </a:rPr>
              <a:t>To segment and classify them and perform useful operations!</a:t>
            </a:r>
            <a:endParaRPr b="0" lang="en-SG" sz="1400" spc="-1" strike="noStrike">
              <a:latin typeface="Arial"/>
            </a:endParaRPr>
          </a:p>
        </p:txBody>
      </p:sp>
      <p:pic>
        <p:nvPicPr>
          <p:cNvPr id="212" name="Google Shape;99;p18" descr=""/>
          <p:cNvPicPr/>
          <p:nvPr/>
        </p:nvPicPr>
        <p:blipFill>
          <a:blip r:embed="rId1"/>
          <a:stretch/>
        </p:blipFill>
        <p:spPr>
          <a:xfrm>
            <a:off x="417600" y="2201040"/>
            <a:ext cx="3310920" cy="2703600"/>
          </a:xfrm>
          <a:prstGeom prst="rect">
            <a:avLst/>
          </a:prstGeom>
          <a:ln w="0">
            <a:noFill/>
          </a:ln>
        </p:spPr>
      </p:pic>
      <p:pic>
        <p:nvPicPr>
          <p:cNvPr id="213" name="Google Shape;100;p18" descr=""/>
          <p:cNvPicPr/>
          <p:nvPr/>
        </p:nvPicPr>
        <p:blipFill>
          <a:blip r:embed="rId2"/>
          <a:srcRect l="0" t="0" r="33758" b="0"/>
          <a:stretch/>
        </p:blipFill>
        <p:spPr>
          <a:xfrm>
            <a:off x="4922280" y="2201040"/>
            <a:ext cx="3310920" cy="270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Issues -&gt; pre-processing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311760" y="1464840"/>
            <a:ext cx="851976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d69d85"/>
                </a:solidFill>
                <a:latin typeface="Oswald"/>
                <a:ea typeface="Oswald"/>
              </a:rPr>
              <a:t>Q: My image is too blue!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</p:txBody>
      </p:sp>
      <p:pic>
        <p:nvPicPr>
          <p:cNvPr id="383" name="Google Shape;414;p54" descr=""/>
          <p:cNvPicPr/>
          <p:nvPr/>
        </p:nvPicPr>
        <p:blipFill>
          <a:blip r:embed="rId1"/>
          <a:srcRect l="0" t="0" r="50089" b="0"/>
          <a:stretch/>
        </p:blipFill>
        <p:spPr>
          <a:xfrm>
            <a:off x="3865680" y="2260440"/>
            <a:ext cx="2206080" cy="2062080"/>
          </a:xfrm>
          <a:prstGeom prst="rect">
            <a:avLst/>
          </a:prstGeom>
          <a:ln w="0">
            <a:noFill/>
          </a:ln>
        </p:spPr>
      </p:pic>
      <p:grpSp>
        <p:nvGrpSpPr>
          <p:cNvPr id="384" name="Google Shape;415;p54"/>
          <p:cNvGrpSpPr/>
          <p:nvPr/>
        </p:nvGrpSpPr>
        <p:grpSpPr>
          <a:xfrm>
            <a:off x="410760" y="1983240"/>
            <a:ext cx="8128800" cy="2339280"/>
            <a:chOff x="410760" y="1983240"/>
            <a:chExt cx="8128800" cy="2339280"/>
          </a:xfrm>
        </p:grpSpPr>
        <p:sp>
          <p:nvSpPr>
            <p:cNvPr id="385" name="Google Shape;416;p54"/>
            <p:cNvSpPr/>
            <p:nvPr/>
          </p:nvSpPr>
          <p:spPr>
            <a:xfrm>
              <a:off x="410760" y="1983240"/>
              <a:ext cx="2999160" cy="231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2000" spc="-1" strike="noStrike">
                  <a:solidFill>
                    <a:srgbClr val="c3e88d"/>
                  </a:solidFill>
                  <a:latin typeface="Oswald"/>
                  <a:ea typeface="Oswald"/>
                </a:rPr>
                <a:t>A: Can perform</a:t>
              </a:r>
              <a:r>
                <a:rPr b="0" lang="en-GB" sz="2000" spc="-1" strike="noStrike">
                  <a:solidFill>
                    <a:srgbClr val="89ddff"/>
                  </a:solidFill>
                  <a:latin typeface="Oswald"/>
                  <a:ea typeface="Oswald"/>
                </a:rPr>
                <a:t> color balancing</a:t>
              </a:r>
              <a:r>
                <a:rPr b="0" lang="en-GB" sz="2000" spc="-1" strike="noStrike">
                  <a:solidFill>
                    <a:srgbClr val="c3e88d"/>
                  </a:solidFill>
                  <a:latin typeface="Oswald"/>
                  <a:ea typeface="Oswald"/>
                </a:rPr>
                <a:t> using the </a:t>
              </a:r>
              <a:endParaRPr b="0" lang="en-SG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2000" spc="-1" strike="noStrike">
                  <a:solidFill>
                    <a:srgbClr val="89ddff"/>
                  </a:solidFill>
                  <a:latin typeface="Oswald"/>
                  <a:ea typeface="Oswald"/>
                </a:rPr>
                <a:t>gray world algorithm</a:t>
              </a:r>
              <a:r>
                <a:rPr b="0" lang="en-GB" sz="2000" spc="-1" strike="noStrike">
                  <a:solidFill>
                    <a:srgbClr val="c3e88d"/>
                  </a:solidFill>
                  <a:latin typeface="Oswald"/>
                  <a:ea typeface="Oswald"/>
                </a:rPr>
                <a:t> or the </a:t>
              </a:r>
              <a:r>
                <a:rPr b="0" lang="en-GB" sz="2000" spc="-1" strike="noStrike">
                  <a:solidFill>
                    <a:srgbClr val="89ddff"/>
                  </a:solidFill>
                  <a:latin typeface="Oswald"/>
                  <a:ea typeface="Oswald"/>
                </a:rPr>
                <a:t>simple white </a:t>
              </a:r>
              <a:endParaRPr b="0" lang="en-SG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2000" spc="-1" strike="noStrike">
                  <a:solidFill>
                    <a:srgbClr val="89ddff"/>
                  </a:solidFill>
                  <a:latin typeface="Oswald"/>
                  <a:ea typeface="Oswald"/>
                </a:rPr>
                <a:t>balance algorithm</a:t>
              </a:r>
              <a:r>
                <a:rPr b="0" lang="en-GB" sz="2000" spc="-1" strike="noStrike">
                  <a:solidFill>
                    <a:srgbClr val="c3e88d"/>
                  </a:solidFill>
                  <a:latin typeface="Oswald"/>
                  <a:ea typeface="Oswald"/>
                </a:rPr>
                <a:t> (google it and try to </a:t>
              </a:r>
              <a:endParaRPr b="0" lang="en-SG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en-GB" sz="2000" spc="-1" strike="noStrike">
                  <a:solidFill>
                    <a:srgbClr val="c3e88d"/>
                  </a:solidFill>
                  <a:latin typeface="Oswald"/>
                  <a:ea typeface="Oswald"/>
                </a:rPr>
                <a:t>implement it!)</a:t>
              </a:r>
              <a:endParaRPr b="0" lang="en-SG" sz="2000" spc="-1" strike="noStrike">
                <a:latin typeface="Arial"/>
              </a:endParaRPr>
            </a:p>
          </p:txBody>
        </p:sp>
        <p:pic>
          <p:nvPicPr>
            <p:cNvPr id="386" name="Google Shape;417;p54" descr=""/>
            <p:cNvPicPr/>
            <p:nvPr/>
          </p:nvPicPr>
          <p:blipFill>
            <a:blip r:embed="rId2"/>
            <a:srcRect l="50089" t="0" r="0" b="0"/>
            <a:stretch/>
          </p:blipFill>
          <p:spPr>
            <a:xfrm>
              <a:off x="6333480" y="2260440"/>
              <a:ext cx="2206080" cy="20620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" dur="indefinite" restart="never" nodeType="tmRoot">
          <p:childTnLst>
            <p:seq>
              <p:cTn id="41" dur="indefinite" nodeType="mainSeq">
                <p:childTnLst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422;p55"/>
          <p:cNvSpPr/>
          <p:nvPr/>
        </p:nvSpPr>
        <p:spPr>
          <a:xfrm>
            <a:off x="0" y="0"/>
            <a:ext cx="2777040" cy="51429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Advanced</a:t>
            </a:r>
            <a:endParaRPr b="0" lang="en-SG" sz="30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image features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88" name="Google Shape;423;p55"/>
          <p:cNvSpPr/>
          <p:nvPr/>
        </p:nvSpPr>
        <p:spPr>
          <a:xfrm>
            <a:off x="3123000" y="1298160"/>
            <a:ext cx="5810760" cy="30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SG" sz="18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1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Complex objects 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- Custom detector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1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Video tracking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- optical flow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1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Deep Learning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 - convolutional neural network</a:t>
            </a:r>
            <a:endParaRPr b="0" lang="en-SG" sz="2000" spc="-1" strike="noStrike">
              <a:latin typeface="Arial"/>
            </a:endParaRPr>
          </a:p>
        </p:txBody>
      </p:sp>
      <p:pic>
        <p:nvPicPr>
          <p:cNvPr id="389" name="Google Shape;424;p55" descr=""/>
          <p:cNvPicPr/>
          <p:nvPr/>
        </p:nvPicPr>
        <p:blipFill>
          <a:blip r:embed="rId1"/>
          <a:stretch/>
        </p:blipFill>
        <p:spPr>
          <a:xfrm>
            <a:off x="4944600" y="0"/>
            <a:ext cx="4198680" cy="1571040"/>
          </a:xfrm>
          <a:prstGeom prst="rect">
            <a:avLst/>
          </a:prstGeom>
          <a:ln w="0">
            <a:noFill/>
          </a:ln>
        </p:spPr>
      </p:pic>
      <p:pic>
        <p:nvPicPr>
          <p:cNvPr id="390" name="Google Shape;425;p55" descr=""/>
          <p:cNvPicPr/>
          <p:nvPr/>
        </p:nvPicPr>
        <p:blipFill>
          <a:blip r:embed="rId2"/>
          <a:stretch/>
        </p:blipFill>
        <p:spPr>
          <a:xfrm>
            <a:off x="6279840" y="3324240"/>
            <a:ext cx="2863440" cy="180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/>
          </p:nvPr>
        </p:nvSpPr>
        <p:spPr>
          <a:xfrm>
            <a:off x="311760" y="1316520"/>
            <a:ext cx="8519760" cy="35431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algn="ctr"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Rosbag tools allow you to record data from a running ROS system into a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.bag file</a:t>
            </a: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, and then to play back the data to </a:t>
            </a:r>
            <a:r>
              <a:rPr b="0" lang="en-GB" sz="2000" spc="-1" strike="noStrike">
                <a:solidFill>
                  <a:srgbClr val="c3e88d"/>
                </a:solidFill>
                <a:latin typeface="Oswald"/>
                <a:ea typeface="Oswald"/>
              </a:rPr>
              <a:t>produce similar behavior in a running system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c000"/>
                </a:solidFill>
                <a:latin typeface="Oswald"/>
                <a:ea typeface="Oswald"/>
              </a:rPr>
              <a:t>Note: images are usually 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c000"/>
                </a:solidFill>
                <a:latin typeface="Oswald"/>
                <a:ea typeface="Oswald"/>
              </a:rPr>
              <a:t>recorded as 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c000"/>
                </a:solidFill>
                <a:latin typeface="Oswald"/>
                <a:ea typeface="Oswald"/>
              </a:rPr>
              <a:t>CompressedImage.msg 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c000"/>
                </a:solidFill>
                <a:latin typeface="Oswald"/>
                <a:ea typeface="Oswald"/>
              </a:rPr>
              <a:t>to save disk space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(Imagine recording 3min of </a:t>
            </a:r>
            <a:endParaRPr b="0" lang="en-SG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 </a:t>
            </a: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60Hz image footage!)</a:t>
            </a:r>
            <a:endParaRPr b="0" lang="en-SG" sz="1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SG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001"/>
              </a:spcBef>
              <a:spcAft>
                <a:spcPts val="1599"/>
              </a:spcAft>
              <a:tabLst>
                <a:tab algn="l" pos="0"/>
              </a:tabLst>
            </a:pPr>
            <a:endParaRPr b="0" lang="en-SG" sz="1600" spc="-1" strike="noStrike">
              <a:latin typeface="Arial"/>
            </a:endParaRPr>
          </a:p>
        </p:txBody>
      </p:sp>
      <p:sp>
        <p:nvSpPr>
          <p:cNvPr id="392" name="Google Shape;431;p56"/>
          <p:cNvSpPr/>
          <p:nvPr/>
        </p:nvSpPr>
        <p:spPr>
          <a:xfrm>
            <a:off x="0" y="304920"/>
            <a:ext cx="9143280" cy="9846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PlaceHolder 2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212121"/>
                </a:solidFill>
                <a:latin typeface="Oswald"/>
                <a:ea typeface="Oswald"/>
              </a:rPr>
              <a:t>Preparing for assignment #3: rosbags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394" name="Google Shape;433;p56"/>
          <p:cNvSpPr/>
          <p:nvPr/>
        </p:nvSpPr>
        <p:spPr>
          <a:xfrm>
            <a:off x="2860560" y="2448720"/>
            <a:ext cx="2678040" cy="831240"/>
          </a:xfrm>
          <a:prstGeom prst="rect">
            <a:avLst/>
          </a:prstGeom>
          <a:solidFill>
            <a:srgbClr val="000000"/>
          </a:solidFill>
          <a:ln w="9525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$ roscore</a:t>
            </a:r>
            <a:endParaRPr b="0" lang="en-SG" sz="1400" spc="-1" strike="noStrike">
              <a:latin typeface="Arial"/>
            </a:endParaRPr>
          </a:p>
        </p:txBody>
      </p:sp>
      <p:sp>
        <p:nvSpPr>
          <p:cNvPr id="395" name="Google Shape;434;p56"/>
          <p:cNvSpPr/>
          <p:nvPr/>
        </p:nvSpPr>
        <p:spPr>
          <a:xfrm>
            <a:off x="2860560" y="3280680"/>
            <a:ext cx="6017760" cy="1583640"/>
          </a:xfrm>
          <a:prstGeom prst="rect">
            <a:avLst/>
          </a:prstGeom>
          <a:solidFill>
            <a:srgbClr val="000000"/>
          </a:solidFill>
          <a:ln w="9525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$ rostopic list</a:t>
            </a:r>
            <a:endParaRPr b="0" lang="en-SG" sz="14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/auv/bot_cam/image_color/compressed</a:t>
            </a:r>
            <a:endParaRPr b="0" lang="en-SG" sz="14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...</a:t>
            </a:r>
            <a:endParaRPr b="0" lang="en-SG" sz="14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$ sudo apt install ros-melodic-image-transport-plugins</a:t>
            </a:r>
            <a:endParaRPr b="0" lang="en-SG" sz="14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$ rqt</a:t>
            </a:r>
            <a:endParaRPr b="0" lang="en-SG" sz="14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en-SG" sz="1400" spc="-1" strike="noStrike"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b="0" lang="en-SG" sz="1400" spc="-1" strike="noStrike">
              <a:latin typeface="Arial"/>
            </a:endParaRPr>
          </a:p>
        </p:txBody>
      </p:sp>
      <p:sp>
        <p:nvSpPr>
          <p:cNvPr id="396" name="Google Shape;435;p56"/>
          <p:cNvSpPr/>
          <p:nvPr/>
        </p:nvSpPr>
        <p:spPr>
          <a:xfrm>
            <a:off x="5539320" y="2449080"/>
            <a:ext cx="3339000" cy="831240"/>
          </a:xfrm>
          <a:prstGeom prst="rect">
            <a:avLst/>
          </a:prstGeom>
          <a:solidFill>
            <a:srgbClr val="000000"/>
          </a:solidFill>
          <a:ln w="9525">
            <a:solidFill>
              <a:srgbClr val="00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ff00"/>
                </a:solidFill>
                <a:latin typeface="Fira Code"/>
                <a:ea typeface="Fira Code"/>
              </a:rPr>
              <a:t>$ rosbag play assignment3.bag</a:t>
            </a:r>
            <a:endParaRPr b="0" lang="en-SG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440;p57"/>
          <p:cNvSpPr/>
          <p:nvPr/>
        </p:nvSpPr>
        <p:spPr>
          <a:xfrm>
            <a:off x="0" y="304920"/>
            <a:ext cx="9143280" cy="9846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212121"/>
                </a:solidFill>
                <a:latin typeface="Oswald"/>
                <a:ea typeface="Oswald"/>
              </a:rPr>
              <a:t>Playing rosbags</a:t>
            </a:r>
            <a:endParaRPr b="0" lang="en-SG" sz="3000" spc="-1" strike="noStrike">
              <a:latin typeface="Arial"/>
            </a:endParaRPr>
          </a:p>
        </p:txBody>
      </p:sp>
      <p:pic>
        <p:nvPicPr>
          <p:cNvPr id="399" name="Google Shape;442;p57" descr=""/>
          <p:cNvPicPr/>
          <p:nvPr/>
        </p:nvPicPr>
        <p:blipFill>
          <a:blip r:embed="rId1"/>
          <a:stretch/>
        </p:blipFill>
        <p:spPr>
          <a:xfrm>
            <a:off x="4624920" y="591120"/>
            <a:ext cx="4206600" cy="3960720"/>
          </a:xfrm>
          <a:prstGeom prst="rect">
            <a:avLst/>
          </a:prstGeom>
          <a:ln w="0">
            <a:noFill/>
          </a:ln>
        </p:spPr>
      </p:pic>
      <p:sp>
        <p:nvSpPr>
          <p:cNvPr id="400" name="Google Shape;443;p57"/>
          <p:cNvSpPr/>
          <p:nvPr/>
        </p:nvSpPr>
        <p:spPr>
          <a:xfrm>
            <a:off x="311760" y="1478880"/>
            <a:ext cx="4206600" cy="307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In RQT, go to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Plugins &gt; Visualisation &gt; Image View</a:t>
            </a: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tabLst>
                <a:tab algn="l" pos="0"/>
              </a:tabLst>
            </a:pPr>
            <a:endParaRPr b="0" lang="en-SG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Choose the topic in the dropdown: 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/auv/bot_cam/image_color/compressed</a:t>
            </a:r>
            <a:endParaRPr b="0" lang="en-S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/>
          </p:nvPr>
        </p:nvSpPr>
        <p:spPr>
          <a:xfrm>
            <a:off x="311760" y="1468800"/>
            <a:ext cx="466668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30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Fira Code"/>
              <a:buChar char="●"/>
            </a:pP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Download the rosbag “</a:t>
            </a:r>
            <a:r>
              <a:rPr b="0" lang="en-GB" sz="1600" spc="-1" strike="noStrike">
                <a:solidFill>
                  <a:srgbClr val="89ddff"/>
                </a:solidFill>
                <a:latin typeface="Oswald"/>
                <a:ea typeface="Oswald"/>
              </a:rPr>
              <a:t>assignment3.bag</a:t>
            </a: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” file from the Google Drive </a:t>
            </a:r>
            <a:endParaRPr b="0" lang="en-SG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Fira Code"/>
              <a:buChar char="●"/>
            </a:pP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Write a node that subscribes to the </a:t>
            </a:r>
            <a:r>
              <a:rPr b="0" lang="en-GB" sz="1600" spc="-1" strike="noStrike">
                <a:solidFill>
                  <a:srgbClr val="89ddff"/>
                </a:solidFill>
                <a:latin typeface="Oswald"/>
                <a:ea typeface="Oswald"/>
              </a:rPr>
              <a:t>/auv/bot_cam/image_color/compressed</a:t>
            </a: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 topic (Note that it has to take a CompressedImage.msg!) </a:t>
            </a:r>
            <a:endParaRPr b="0" lang="en-SG" sz="1600" spc="-1" strike="noStrike">
              <a:latin typeface="Arial"/>
            </a:endParaRPr>
          </a:p>
          <a:p>
            <a:pPr marL="457200" indent="-33012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Fira Code"/>
              <a:buChar char="●"/>
            </a:pP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Draw a bounding box and/or contour around the red region of the roulette wheel</a:t>
            </a:r>
            <a:endParaRPr b="0" lang="en-SG" sz="16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Assignment #3</a:t>
            </a:r>
            <a:endParaRPr b="0" lang="en-SG" sz="3000" spc="-1" strike="noStrike">
              <a:latin typeface="Arial"/>
            </a:endParaRPr>
          </a:p>
        </p:txBody>
      </p:sp>
      <p:pic>
        <p:nvPicPr>
          <p:cNvPr id="403" name="Google Shape;450;p58" descr=""/>
          <p:cNvPicPr/>
          <p:nvPr/>
        </p:nvPicPr>
        <p:blipFill>
          <a:blip r:embed="rId1"/>
          <a:srcRect l="568" t="17523" r="44708" b="11660"/>
          <a:stretch/>
        </p:blipFill>
        <p:spPr>
          <a:xfrm>
            <a:off x="4979160" y="1742040"/>
            <a:ext cx="3852360" cy="2786760"/>
          </a:xfrm>
          <a:prstGeom prst="rect">
            <a:avLst/>
          </a:prstGeom>
          <a:ln w="0">
            <a:noFill/>
          </a:ln>
        </p:spPr>
      </p:pic>
      <p:sp>
        <p:nvSpPr>
          <p:cNvPr id="404" name="Google Shape;451;p58"/>
          <p:cNvSpPr/>
          <p:nvPr/>
        </p:nvSpPr>
        <p:spPr>
          <a:xfrm>
            <a:off x="5158080" y="4064400"/>
            <a:ext cx="362160" cy="371160"/>
          </a:xfrm>
          <a:prstGeom prst="flowChartConnector">
            <a:avLst/>
          </a:prstGeom>
          <a:noFill/>
          <a:ln w="19050">
            <a:solidFill>
              <a:srgbClr val="c3e88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Google Shape;452;p58"/>
          <p:cNvSpPr/>
          <p:nvPr/>
        </p:nvSpPr>
        <p:spPr>
          <a:xfrm rot="10800000">
            <a:off x="5521320" y="4251240"/>
            <a:ext cx="771120" cy="2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c3e88d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Google Shape;453;p58"/>
          <p:cNvSpPr/>
          <p:nvPr/>
        </p:nvSpPr>
        <p:spPr>
          <a:xfrm>
            <a:off x="6309360" y="4066200"/>
            <a:ext cx="1562040" cy="31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GB" sz="1400" spc="-1" strike="noStrike">
                <a:solidFill>
                  <a:srgbClr val="c3e88d"/>
                </a:solidFill>
                <a:latin typeface="Fira Code"/>
                <a:ea typeface="Fira Code"/>
              </a:rPr>
              <a:t>Be careful!</a:t>
            </a:r>
            <a:endParaRPr b="0" lang="en-SG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Assignment #3 (Details)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311760" y="1240200"/>
            <a:ext cx="8519760" cy="3760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Fira Code"/>
              <a:buChar char="●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Try out the different techniques in the pipeline shown today </a:t>
            </a:r>
            <a:br/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(Pre-processing -&gt; colour space -&gt; thresholding -&gt; morphological operations -&gt; contouring -&gt; bounding box filtering)</a:t>
            </a:r>
            <a:endParaRPr b="0" lang="en-SG" sz="2000" spc="-1" strike="noStrike">
              <a:latin typeface="Arial"/>
            </a:endParaRPr>
          </a:p>
          <a:p>
            <a:pPr marL="457200" indent="-355680">
              <a:lnSpc>
                <a:spcPct val="100000"/>
              </a:lnSpc>
              <a:spcBef>
                <a:spcPts val="1001"/>
              </a:spcBef>
              <a:buClr>
                <a:srgbClr val="f78c6c"/>
              </a:buClr>
              <a:buFont typeface="Oswald"/>
              <a:buChar char="●"/>
            </a:pPr>
            <a:r>
              <a:rPr b="0" lang="en-GB" sz="2000" spc="-1" strike="noStrike">
                <a:solidFill>
                  <a:srgbClr val="f78c6c"/>
                </a:solidFill>
                <a:latin typeface="Oswald"/>
                <a:ea typeface="Oswald"/>
              </a:rPr>
              <a:t>Bonus Challenges :)</a:t>
            </a:r>
            <a:endParaRPr b="0" lang="en-SG" sz="2000" spc="-1" strike="noStrike">
              <a:latin typeface="Arial"/>
            </a:endParaRPr>
          </a:p>
          <a:p>
            <a:pPr lvl="1" marL="914400" indent="-355680">
              <a:lnSpc>
                <a:spcPct val="100000"/>
              </a:lnSpc>
              <a:spcBef>
                <a:spcPts val="1001"/>
              </a:spcBef>
              <a:buClr>
                <a:srgbClr val="f8e71c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8e71c"/>
                </a:solidFill>
                <a:latin typeface="Oswald"/>
                <a:ea typeface="Oswald"/>
              </a:rPr>
              <a:t>Try to detect the green region of the roulette wheel</a:t>
            </a:r>
            <a:endParaRPr b="0" lang="en-SG" sz="2000" spc="-1" strike="noStrike">
              <a:latin typeface="Arial"/>
            </a:endParaRPr>
          </a:p>
          <a:p>
            <a:pPr lvl="1" marL="914400" indent="-355680">
              <a:lnSpc>
                <a:spcPct val="100000"/>
              </a:lnSpc>
              <a:spcBef>
                <a:spcPts val="1001"/>
              </a:spcBef>
              <a:buClr>
                <a:srgbClr val="f8e71c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8e71c"/>
                </a:solidFill>
                <a:latin typeface="Oswald"/>
                <a:ea typeface="Oswald"/>
              </a:rPr>
              <a:t>Detect the whole wheel</a:t>
            </a:r>
            <a:endParaRPr b="0" lang="en-SG" sz="2000" spc="-1" strike="noStrike">
              <a:latin typeface="Arial"/>
            </a:endParaRPr>
          </a:p>
          <a:p>
            <a:pPr lvl="1" marL="914400" indent="-355680">
              <a:lnSpc>
                <a:spcPct val="100000"/>
              </a:lnSpc>
              <a:spcBef>
                <a:spcPts val="1001"/>
              </a:spcBef>
              <a:buClr>
                <a:srgbClr val="f8e71c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8e71c"/>
                </a:solidFill>
                <a:latin typeface="Oswald"/>
                <a:ea typeface="Oswald"/>
              </a:rPr>
              <a:t>Publish your output to the topic “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/detected/debug_img</a:t>
            </a:r>
            <a:r>
              <a:rPr b="0" lang="en-GB" sz="2000" spc="-1" strike="noStrike">
                <a:solidFill>
                  <a:srgbClr val="f8e71c"/>
                </a:solidFill>
                <a:latin typeface="Oswald"/>
                <a:ea typeface="Oswald"/>
              </a:rPr>
              <a:t>” as an Image.msg</a:t>
            </a:r>
            <a:endParaRPr b="0" lang="en-SG" sz="2000" spc="-1" strike="noStrike">
              <a:latin typeface="Arial"/>
            </a:endParaRPr>
          </a:p>
          <a:p>
            <a:pPr lvl="1" marL="914400" indent="-35568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f8e71c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8e71c"/>
                </a:solidFill>
                <a:latin typeface="Oswald"/>
                <a:ea typeface="Oswald"/>
              </a:rPr>
              <a:t>Publish your output to the topic “</a:t>
            </a:r>
            <a:r>
              <a:rPr b="0" lang="en-GB" sz="2000" spc="-1" strike="noStrike">
                <a:solidFill>
                  <a:srgbClr val="89ddff"/>
                </a:solidFill>
                <a:latin typeface="Oswald"/>
                <a:ea typeface="Oswald"/>
              </a:rPr>
              <a:t>/detected/debug_img_compressed</a:t>
            </a:r>
            <a:r>
              <a:rPr b="0" lang="en-GB" sz="2000" spc="-1" strike="noStrike">
                <a:solidFill>
                  <a:srgbClr val="f8e71c"/>
                </a:solidFill>
                <a:latin typeface="Oswald"/>
                <a:ea typeface="Oswald"/>
              </a:rPr>
              <a:t>” as a CompressedImage.msg</a:t>
            </a:r>
            <a:endParaRPr b="0" lang="en-S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OCR</a:t>
            </a:r>
            <a:endParaRPr b="0" lang="en-SG" sz="3000" spc="-1" strike="noStrike">
              <a:latin typeface="Arial"/>
            </a:endParaRPr>
          </a:p>
        </p:txBody>
      </p:sp>
      <p:pic>
        <p:nvPicPr>
          <p:cNvPr id="215" name="Google Shape;106;p19" descr=""/>
          <p:cNvPicPr/>
          <p:nvPr/>
        </p:nvPicPr>
        <p:blipFill>
          <a:blip r:embed="rId1"/>
          <a:stretch/>
        </p:blipFill>
        <p:spPr>
          <a:xfrm>
            <a:off x="2039400" y="1313640"/>
            <a:ext cx="4638600" cy="382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3D model building (photogrammetry) 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399924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832280" y="1468800"/>
            <a:ext cx="399924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endParaRPr b="0" lang="en-SG" sz="3200" spc="-1" strike="noStrike">
              <a:latin typeface="Arial"/>
            </a:endParaRPr>
          </a:p>
        </p:txBody>
      </p:sp>
      <p:pic>
        <p:nvPicPr>
          <p:cNvPr id="219" name="Google Shape;114;p20" descr=""/>
          <p:cNvPicPr/>
          <p:nvPr/>
        </p:nvPicPr>
        <p:blipFill>
          <a:blip r:embed="rId1"/>
          <a:stretch/>
        </p:blipFill>
        <p:spPr>
          <a:xfrm>
            <a:off x="2071800" y="1468800"/>
            <a:ext cx="5000040" cy="285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Motion capture (mocap) 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399924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832280" y="1468800"/>
            <a:ext cx="399924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endParaRPr b="0" lang="en-SG" sz="3200" spc="-1" strike="noStrike">
              <a:latin typeface="Arial"/>
            </a:endParaRPr>
          </a:p>
        </p:txBody>
      </p:sp>
      <p:pic>
        <p:nvPicPr>
          <p:cNvPr id="223" name="Google Shape;122;p21" descr=""/>
          <p:cNvPicPr/>
          <p:nvPr/>
        </p:nvPicPr>
        <p:blipFill>
          <a:blip r:embed="rId1"/>
          <a:stretch/>
        </p:blipFill>
        <p:spPr>
          <a:xfrm>
            <a:off x="2362320" y="1105920"/>
            <a:ext cx="4664520" cy="330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Surveillence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399924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832280" y="1468800"/>
            <a:ext cx="399924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endParaRPr b="0" lang="en-SG" sz="3200" spc="-1" strike="noStrike">
              <a:latin typeface="Arial"/>
            </a:endParaRPr>
          </a:p>
        </p:txBody>
      </p:sp>
      <p:pic>
        <p:nvPicPr>
          <p:cNvPr id="227" name="Google Shape;130;p22" descr=""/>
          <p:cNvPicPr/>
          <p:nvPr/>
        </p:nvPicPr>
        <p:blipFill>
          <a:blip r:embed="rId1"/>
          <a:stretch/>
        </p:blipFill>
        <p:spPr>
          <a:xfrm>
            <a:off x="896040" y="1379880"/>
            <a:ext cx="7122240" cy="327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11760" y="372600"/>
            <a:ext cx="8519760" cy="7329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Fingerprint recognition and biometrics</a:t>
            </a:r>
            <a:endParaRPr b="0" lang="en-SG" sz="30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311760" y="1468800"/>
            <a:ext cx="399924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endParaRPr b="0" lang="en-SG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832280" y="1468800"/>
            <a:ext cx="3999240" cy="3099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endParaRPr b="0" lang="en-SG" sz="3200" spc="-1" strike="noStrike">
              <a:latin typeface="Arial"/>
            </a:endParaRPr>
          </a:p>
        </p:txBody>
      </p:sp>
      <p:pic>
        <p:nvPicPr>
          <p:cNvPr id="231" name="Google Shape;138;p23" descr=""/>
          <p:cNvPicPr/>
          <p:nvPr/>
        </p:nvPicPr>
        <p:blipFill>
          <a:blip r:embed="rId1"/>
          <a:srcRect l="0" t="2452" r="0" b="0"/>
          <a:stretch/>
        </p:blipFill>
        <p:spPr>
          <a:xfrm>
            <a:off x="2304360" y="1301760"/>
            <a:ext cx="3999240" cy="326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LibreOffice/7.2.1.2$Linux_X86_64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en-SG</dc:language>
  <cp:lastModifiedBy/>
  <dcterms:modified xsi:type="dcterms:W3CDTF">2021-10-25T02:34:42Z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